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1"/>
  </p:sldMasterIdLst>
  <p:notesMasterIdLst>
    <p:notesMasterId r:id="rId28"/>
  </p:notesMasterIdLst>
  <p:sldIdLst>
    <p:sldId id="280" r:id="rId2"/>
    <p:sldId id="279" r:id="rId3"/>
    <p:sldId id="309" r:id="rId4"/>
    <p:sldId id="341" r:id="rId5"/>
    <p:sldId id="298" r:id="rId6"/>
    <p:sldId id="286" r:id="rId7"/>
    <p:sldId id="295" r:id="rId8"/>
    <p:sldId id="317" r:id="rId9"/>
    <p:sldId id="299" r:id="rId10"/>
    <p:sldId id="300" r:id="rId11"/>
    <p:sldId id="311" r:id="rId12"/>
    <p:sldId id="291" r:id="rId13"/>
    <p:sldId id="303" r:id="rId14"/>
    <p:sldId id="305" r:id="rId15"/>
    <p:sldId id="312" r:id="rId16"/>
    <p:sldId id="335" r:id="rId17"/>
    <p:sldId id="334" r:id="rId18"/>
    <p:sldId id="315" r:id="rId19"/>
    <p:sldId id="342" r:id="rId20"/>
    <p:sldId id="329" r:id="rId21"/>
    <p:sldId id="323" r:id="rId22"/>
    <p:sldId id="324" r:id="rId23"/>
    <p:sldId id="325" r:id="rId24"/>
    <p:sldId id="336" r:id="rId25"/>
    <p:sldId id="338" r:id="rId26"/>
    <p:sldId id="343" r:id="rId2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2" pos="144" userDrawn="1">
          <p15:clr>
            <a:srgbClr val="A4A3A4"/>
          </p15:clr>
        </p15:guide>
        <p15:guide id="4" orient="horz" pos="1296" userDrawn="1">
          <p15:clr>
            <a:srgbClr val="A4A3A4"/>
          </p15:clr>
        </p15:guide>
        <p15:guide id="5" pos="2880" userDrawn="1">
          <p15:clr>
            <a:srgbClr val="A4A3A4"/>
          </p15:clr>
        </p15:guide>
        <p15:guide id="6" orient="horz" pos="1800" userDrawn="1">
          <p15:clr>
            <a:srgbClr val="A4A3A4"/>
          </p15:clr>
        </p15:guide>
        <p15:guide id="7" pos="4464" userDrawn="1">
          <p15:clr>
            <a:srgbClr val="A4A3A4"/>
          </p15:clr>
        </p15:guide>
        <p15:guide id="8"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00BCF2"/>
    <a:srgbClr val="0078D7"/>
    <a:srgbClr val="00B294"/>
    <a:srgbClr val="BAD80A"/>
    <a:srgbClr val="FFFFFF"/>
    <a:srgbClr val="004B50"/>
    <a:srgbClr val="5C2D91"/>
    <a:srgbClr val="B4A0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605" autoAdjust="0"/>
    <p:restoredTop sz="36150" autoAdjust="0"/>
  </p:normalViewPr>
  <p:slideViewPr>
    <p:cSldViewPr snapToGrid="0">
      <p:cViewPr varScale="1">
        <p:scale>
          <a:sx n="127" d="100"/>
          <a:sy n="127" d="100"/>
        </p:scale>
        <p:origin x="1866" y="126"/>
      </p:cViewPr>
      <p:guideLst>
        <p:guide pos="144"/>
        <p:guide orient="horz" pos="1296"/>
        <p:guide pos="2880"/>
        <p:guide orient="horz" pos="1800"/>
        <p:guide pos="4464"/>
        <p:guide pos="405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F3BE2-5C17-F645-BF93-BBD4DADA8A4A}" type="datetimeFigureOut">
              <a:rPr lang="en-US" smtClean="0"/>
              <a:t>11/2/2017</a:t>
            </a:fld>
            <a:endParaRPr lang="tr-TR"/>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0EC2C-E6BA-F248-9EDA-113245C923E1}" type="slidenum">
              <a:rPr lang="en-US" smtClean="0"/>
              <a:t>‹#›</a:t>
            </a:fld>
            <a:endParaRPr lang="tr-TR"/>
          </a:p>
        </p:txBody>
      </p:sp>
    </p:spTree>
    <p:extLst>
      <p:ext uri="{BB962C8B-B14F-4D97-AF65-F5344CB8AC3E}">
        <p14:creationId xmlns:p14="http://schemas.microsoft.com/office/powerpoint/2010/main" val="53561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ducation.minecraft.net/" TargetMode="External"/><Relationship Id="rId7" Type="http://schemas.openxmlformats.org/officeDocument/2006/relationships/hyperlink" Target="http://studio.code.org/"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studio.code.org/" TargetMode="External"/><Relationship Id="rId5" Type="http://schemas.openxmlformats.org/officeDocument/2006/relationships/hyperlink" Target="http://code.org/educate" TargetMode="External"/><Relationship Id="rId4" Type="http://schemas.openxmlformats.org/officeDocument/2006/relationships/hyperlink" Target="https://code.org/educa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icrosoft.com/en-us/legal/intellectualproperty/trademarks/en-us.aspx"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b="0" u="none" dirty="0"/>
              <a:t>Aşağıdaki sunumun 11 yaş ve üstü gençler için kullanılması amaçlanmıştır. Sunum, rehber eşliğinde tartışma, videolar ve öğrenci kod yazma etkinliği için 90 dakika ayrılması önerilir. </a:t>
            </a:r>
            <a:endParaRPr lang="tr-TR" b="1" u="sng" dirty="0"/>
          </a:p>
          <a:p>
            <a:endParaRPr lang="tr-TR" b="1" u="sng" dirty="0"/>
          </a:p>
          <a:p>
            <a:r>
              <a:rPr lang="tr-TR" b="1" u="sng" dirty="0"/>
              <a:t>ÖRNEK METİN: </a:t>
            </a:r>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a:t>
            </a:r>
            <a:r>
              <a:rPr lang="tr-TR" sz="1200" kern="1200" dirty="0">
                <a:solidFill>
                  <a:schemeClr val="tx1"/>
                </a:solidFill>
                <a:effectLst/>
                <a:latin typeface="+mn-lt"/>
              </a:rPr>
              <a:t>Merhaba! Ben &lt;ad&gt;, &lt;kurum adı(’ndan)&gt; geliyorum. Bu yılın Hour of Code</a:t>
            </a:r>
            <a:r>
              <a:rPr lang="tr-TR" sz="3600" baseline="30000" dirty="0">
                <a:solidFill>
                  <a:schemeClr val="bg1"/>
                </a:solidFill>
                <a:latin typeface="Segoe Pro Light" charset="0"/>
              </a:rPr>
              <a:t>TM</a:t>
            </a:r>
            <a:r>
              <a:rPr lang="tr-TR" sz="1200" kern="1200" dirty="0">
                <a:solidFill>
                  <a:schemeClr val="tx1"/>
                </a:solidFill>
                <a:effectLst/>
                <a:latin typeface="+mn-lt"/>
              </a:rPr>
              <a:t> etkinliğine hoş geldiniz! Hour of Code</a:t>
            </a:r>
            <a:r>
              <a:rPr lang="tr-TR" sz="3600" baseline="30000" dirty="0">
                <a:solidFill>
                  <a:schemeClr val="bg1"/>
                </a:solidFill>
                <a:latin typeface="Segoe Pro Light" charset="0"/>
              </a:rPr>
              <a:t>TM</a:t>
            </a:r>
            <a:r>
              <a:rPr lang="tr-TR" sz="1200" kern="1200" dirty="0">
                <a:solidFill>
                  <a:schemeClr val="tx1"/>
                </a:solidFill>
                <a:effectLst/>
                <a:latin typeface="+mn-lt"/>
              </a:rPr>
              <a:t>, kod yazmayla ilgili gizemleri aydınlatmayı ve herkesin kod yazmanın temellerini öğrenebileceğini göstermeyi hedefleyen, Code.org tarafından gerçekleştirilen dünya çapında bir kampanyadır. Bugün Microsoft’un yeni Minecraft Hour of Code</a:t>
            </a:r>
            <a:r>
              <a:rPr lang="tr-TR" sz="3600" baseline="30000" dirty="0">
                <a:solidFill>
                  <a:schemeClr val="bg1"/>
                </a:solidFill>
                <a:latin typeface="Segoe Pro Light" charset="0"/>
              </a:rPr>
              <a:t>TM</a:t>
            </a:r>
            <a:r>
              <a:rPr lang="tr-TR" sz="1200" kern="1200" dirty="0">
                <a:solidFill>
                  <a:schemeClr val="tx1"/>
                </a:solidFill>
                <a:effectLst/>
                <a:latin typeface="+mn-lt"/>
              </a:rPr>
              <a:t> eğitimini uygulayarak</a:t>
            </a:r>
            <a:r>
              <a:rPr lang="tr-TR" b="0" u="none" baseline="0" dirty="0"/>
              <a:t> sizler de bu kampanyanın bir parçası olacaksınız. Eğitime geçmeden önce, kod yazmanın </a:t>
            </a:r>
            <a:r>
              <a:rPr lang="tr-TR" b="0" i="1" u="none" baseline="0" dirty="0"/>
              <a:t>gerçekten</a:t>
            </a:r>
            <a:r>
              <a:rPr lang="tr-TR" b="0" u="none" baseline="0" dirty="0"/>
              <a:t> ne olduğu, neden önemli olduğu ve hayatınıza nasıl olumlu bir etkisi olabileceği hakkında biraz konuşacağız!”</a:t>
            </a:r>
            <a:endParaRPr lang="tr-TR" b="1" u="sng" dirty="0"/>
          </a:p>
          <a:p>
            <a:endParaRPr lang="tr-TR" b="1" u="sng" dirty="0"/>
          </a:p>
          <a:p>
            <a:r>
              <a:rPr lang="tr-TR" b="1" u="sng" dirty="0"/>
              <a:t>SLAYT HEDEFİ:</a:t>
            </a:r>
            <a:r>
              <a:rPr lang="tr-TR" dirty="0"/>
              <a:t> </a:t>
            </a:r>
          </a:p>
          <a:p>
            <a:endParaRPr lang="tr-TR" b="0" u="none" baseline="0" dirty="0"/>
          </a:p>
          <a:p>
            <a:r>
              <a:rPr lang="tr-TR" b="0" u="none" baseline="0" dirty="0"/>
              <a:t>Katılımcıların Hour of Code</a:t>
            </a:r>
            <a:r>
              <a:rPr lang="tr-TR" sz="3600" baseline="30000" dirty="0">
                <a:solidFill>
                  <a:schemeClr val="bg1"/>
                </a:solidFill>
                <a:latin typeface="Segoe Pro Light" charset="0"/>
              </a:rPr>
              <a:t>TM</a:t>
            </a:r>
            <a:r>
              <a:rPr lang="tr-TR" b="0" u="none" baseline="0" dirty="0"/>
              <a:t> için heyecanlanmasını sağlamak!</a:t>
            </a:r>
          </a:p>
          <a:p>
            <a:endParaRPr lang="tr-TR" b="0" u="none" baseline="0" dirty="0"/>
          </a:p>
          <a:p>
            <a:r>
              <a:rPr lang="tr-TR" sz="1200" b="1" u="sng" kern="1200" dirty="0">
                <a:solidFill>
                  <a:schemeClr val="tx1"/>
                </a:solidFill>
                <a:effectLst/>
                <a:latin typeface="+mn-lt"/>
              </a:rPr>
              <a:t>YÜRÜTÜCÜ İÇİN NOT:</a:t>
            </a:r>
          </a:p>
          <a:p>
            <a:r>
              <a:rPr lang="tr-TR" sz="1200" kern="1200" dirty="0">
                <a:solidFill>
                  <a:schemeClr val="tx1"/>
                </a:solidFill>
                <a:effectLst/>
                <a:latin typeface="+mn-lt"/>
              </a:rPr>
              <a:t>Etkinlik sunum destesindeki slaytların çoğu, hedef kitleye yapmakta olduğunuz hızlı ve konuşmaya dayalı bir sunuma güçlü görsel destek sağlamak amacıyla kısa bir süreliğine, çoğu durumda yalnızca birkaç saniyeliğine gösterilmek üzere tasarlanmıştır.</a:t>
            </a: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r>
              <a:rPr lang="tr-TR" sz="1200" kern="1200" dirty="0">
                <a:solidFill>
                  <a:schemeClr val="tx1"/>
                </a:solidFill>
                <a:effectLst/>
                <a:latin typeface="+mn-lt"/>
              </a:rPr>
              <a:t>Bu görüntü Hour of Code</a:t>
            </a:r>
            <a:r>
              <a:rPr lang="tr-TR" sz="3600" baseline="30000" dirty="0">
                <a:solidFill>
                  <a:schemeClr val="bg1"/>
                </a:solidFill>
                <a:latin typeface="Segoe Pro Light" charset="0"/>
              </a:rPr>
              <a:t>TM</a:t>
            </a:r>
            <a:r>
              <a:rPr lang="tr-TR" sz="1200" kern="1200" dirty="0">
                <a:solidFill>
                  <a:schemeClr val="tx1"/>
                </a:solidFill>
                <a:effectLst/>
                <a:latin typeface="+mn-lt"/>
              </a:rPr>
              <a:t> etkinliklerinin dünya genelindeki katılımcılarını göstermektedir.</a:t>
            </a:r>
            <a:endParaRPr lang="tr-TR" dirty="0">
              <a:effectLst/>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a:t>
            </a:fld>
            <a:endParaRPr lang="tr-TR"/>
          </a:p>
        </p:txBody>
      </p:sp>
    </p:spTree>
    <p:extLst>
      <p:ext uri="{BB962C8B-B14F-4D97-AF65-F5344CB8AC3E}">
        <p14:creationId xmlns:p14="http://schemas.microsoft.com/office/powerpoint/2010/main" val="558933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“Ayrıca bir blog, web sitesi veya arkadaşlarınızla bir uygulama geliştirmek gibi pek çok hedefinizi gerçekleştirmenizi sağlayabilir!"</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r>
              <a:rPr lang="tr-TR" b="1" u="sng" dirty="0"/>
              <a:t>SLAYT HEDEFİ:</a:t>
            </a:r>
          </a:p>
          <a:p>
            <a:endParaRPr lang="tr-TR" b="1" u="sng" dirty="0"/>
          </a:p>
          <a:p>
            <a:r>
              <a:rPr lang="tr-TR" sz="1200" kern="1200" dirty="0">
                <a:solidFill>
                  <a:schemeClr val="tx1"/>
                </a:solidFill>
                <a:effectLst/>
                <a:latin typeface="+mn-lt"/>
              </a:rPr>
              <a:t>9.-12. slaytlarda görsel olarak</a:t>
            </a:r>
            <a:r>
              <a:rPr lang="tr-TR"/>
              <a:t> </a:t>
            </a:r>
            <a:r>
              <a:rPr lang="tr-TR" sz="1200" kern="1200" dirty="0">
                <a:solidFill>
                  <a:schemeClr val="tx1"/>
                </a:solidFill>
                <a:effectLst/>
                <a:latin typeface="+mn-lt"/>
              </a:rPr>
              <a:t>gençlere kod yazarak nasıl eğlenileceğini gösteriyoruz. Kod yazmanın </a:t>
            </a:r>
            <a:r>
              <a:rPr lang="tr-TR" sz="1200" b="1" kern="1200" dirty="0">
                <a:solidFill>
                  <a:schemeClr val="tx1"/>
                </a:solidFill>
                <a:effectLst/>
                <a:latin typeface="+mn-lt"/>
              </a:rPr>
              <a:t>ne</a:t>
            </a:r>
            <a:r>
              <a:rPr lang="tr-TR"/>
              <a:t> </a:t>
            </a:r>
            <a:r>
              <a:rPr lang="tr-TR" sz="1200" b="1" kern="1200" dirty="0">
                <a:solidFill>
                  <a:schemeClr val="tx1"/>
                </a:solidFill>
                <a:effectLst/>
                <a:latin typeface="+mn-lt"/>
              </a:rPr>
              <a:t>olduğunu</a:t>
            </a:r>
            <a:r>
              <a:rPr lang="tr-TR" sz="1200" kern="1200" dirty="0">
                <a:solidFill>
                  <a:schemeClr val="tx1"/>
                </a:solidFill>
                <a:effectLst/>
                <a:latin typeface="+mn-lt"/>
              </a:rPr>
              <a:t> gerçekten vurgulamak istiyoruz: </a:t>
            </a:r>
            <a:endParaRPr lang="tr-TR" dirty="0">
              <a:effectLst/>
            </a:endParaRPr>
          </a:p>
          <a:p>
            <a:pPr marL="628650" lvl="1" indent="-171450">
              <a:buFont typeface="Arial"/>
              <a:buChar char="•"/>
            </a:pPr>
            <a:r>
              <a:rPr lang="tr-TR" sz="1200" kern="1200" dirty="0">
                <a:solidFill>
                  <a:schemeClr val="tx1"/>
                </a:solidFill>
                <a:effectLst/>
                <a:latin typeface="+mn-lt"/>
              </a:rPr>
              <a:t>İşbirliğine dayalıdır </a:t>
            </a:r>
            <a:endParaRPr lang="tr-TR" dirty="0">
              <a:effectLst/>
            </a:endParaRPr>
          </a:p>
          <a:p>
            <a:pPr marL="628650" lvl="1" indent="-171450">
              <a:buFont typeface="Arial"/>
              <a:buChar char="•"/>
            </a:pPr>
            <a:r>
              <a:rPr lang="tr-TR" sz="1200" kern="1200" dirty="0">
                <a:solidFill>
                  <a:schemeClr val="tx1"/>
                </a:solidFill>
                <a:effectLst/>
                <a:latin typeface="+mn-lt"/>
              </a:rPr>
              <a:t>Hem erkeklere hem de kızlara yöneliktir</a:t>
            </a:r>
            <a:endParaRPr lang="tr-TR" dirty="0">
              <a:effectLst/>
            </a:endParaRPr>
          </a:p>
          <a:p>
            <a:pPr marL="628650" lvl="1" indent="-171450">
              <a:buFont typeface="Arial"/>
              <a:buChar char="•"/>
            </a:pPr>
            <a:r>
              <a:rPr lang="tr-TR" sz="1200" kern="1200" dirty="0">
                <a:solidFill>
                  <a:schemeClr val="tx1"/>
                </a:solidFill>
                <a:effectLst/>
                <a:latin typeface="+mn-lt"/>
              </a:rPr>
              <a:t>İçe kapanık ve dışa dönük insanlar içindir </a:t>
            </a:r>
            <a:endParaRPr lang="tr-TR" dirty="0">
              <a:effectLst/>
            </a:endParaRPr>
          </a:p>
          <a:p>
            <a:pPr marL="628650" lvl="1" indent="-171450">
              <a:buFont typeface="Arial"/>
              <a:buChar char="•"/>
            </a:pPr>
            <a:r>
              <a:rPr lang="tr-TR" sz="1200" kern="1200" dirty="0">
                <a:solidFill>
                  <a:schemeClr val="tx1"/>
                </a:solidFill>
                <a:effectLst/>
                <a:latin typeface="+mn-lt"/>
              </a:rPr>
              <a:t>Sorun çözmeyle ilgilidir Kod yazmak aslında çok az matematik bilgisi gerektirir </a:t>
            </a:r>
            <a:endParaRPr lang="tr-TR" dirty="0">
              <a:effectLst/>
            </a:endParaRPr>
          </a:p>
          <a:p>
            <a:pPr marL="628650" lvl="1" indent="-171450">
              <a:buFont typeface="Arial"/>
              <a:buChar char="•"/>
            </a:pPr>
            <a:r>
              <a:rPr lang="tr-TR" sz="1200" kern="1200" dirty="0">
                <a:solidFill>
                  <a:schemeClr val="tx1"/>
                </a:solidFill>
                <a:effectLst/>
                <a:latin typeface="+mn-lt"/>
              </a:rPr>
              <a:t>Tutkularını beslemek için bilgisayar kullanmak isteyen insanlara göredir </a:t>
            </a:r>
            <a:endParaRPr lang="tr-TR" dirty="0">
              <a:effectLst/>
            </a:endParaRP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r>
              <a:rPr lang="tr-TR" sz="1200" kern="1200" dirty="0">
                <a:solidFill>
                  <a:schemeClr val="tx1"/>
                </a:solidFill>
                <a:effectLst/>
                <a:latin typeface="+mn-lt"/>
              </a:rPr>
              <a:t>Bu görselin değiştirilmesi gerekirse yeni görselin aşağıdaki kriterlere uyduğundan emin olun: </a:t>
            </a:r>
            <a:endParaRPr lang="tr-TR" dirty="0"/>
          </a:p>
          <a:p>
            <a:pPr marL="628650" lvl="1" indent="-171450">
              <a:buFont typeface="Arial"/>
              <a:buChar char="•"/>
            </a:pPr>
            <a:r>
              <a:rPr lang="tr-TR" sz="1200" kern="1200" dirty="0">
                <a:solidFill>
                  <a:schemeClr val="tx1"/>
                </a:solidFill>
                <a:effectLst/>
                <a:latin typeface="+mn-lt"/>
              </a:rPr>
              <a:t>Ortaokul çağında erkek ve kız çocuk görüntüleri içermelidir. </a:t>
            </a:r>
            <a:endParaRPr lang="tr-TR" dirty="0">
              <a:effectLst/>
            </a:endParaRPr>
          </a:p>
          <a:p>
            <a:pPr marL="628650" lvl="1" indent="-171450">
              <a:buFont typeface="Arial"/>
              <a:buChar char="•"/>
            </a:pPr>
            <a:r>
              <a:rPr lang="tr-TR" sz="1200" kern="1200" dirty="0">
                <a:solidFill>
                  <a:schemeClr val="tx1"/>
                </a:solidFill>
                <a:effectLst/>
                <a:latin typeface="+mn-lt"/>
              </a:rPr>
              <a:t>Katılımcıları teknolojiyle iyi vakit geçirirken göstermelidir.</a:t>
            </a:r>
            <a:endParaRPr lang="tr-TR" dirty="0">
              <a:effectLst/>
            </a:endParaRPr>
          </a:p>
          <a:p>
            <a:pPr marL="628650" lvl="1" indent="-171450">
              <a:buFont typeface="Arial"/>
              <a:buChar char="•"/>
            </a:pPr>
            <a:r>
              <a:rPr lang="tr-TR" sz="1200" kern="1200" dirty="0">
                <a:solidFill>
                  <a:schemeClr val="tx1"/>
                </a:solidFill>
                <a:effectLst/>
                <a:latin typeface="+mn-lt"/>
              </a:rPr>
              <a:t>Bireyleri değil bir grubu içermelidir. </a:t>
            </a:r>
            <a:endParaRPr lang="tr-TR" dirty="0">
              <a:effectLst/>
            </a:endParaRPr>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10</a:t>
            </a:fld>
            <a:endParaRPr lang="tr-TR"/>
          </a:p>
        </p:txBody>
      </p:sp>
    </p:spTree>
    <p:extLst>
      <p:ext uri="{BB962C8B-B14F-4D97-AF65-F5344CB8AC3E}">
        <p14:creationId xmlns:p14="http://schemas.microsoft.com/office/powerpoint/2010/main" val="238565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“Şimdi, kod yazmanın gerçekten ne olduğuna girelim.”</a:t>
            </a:r>
          </a:p>
          <a:p>
            <a:endParaRPr lang="tr-TR" b="1" u="sng" dirty="0"/>
          </a:p>
          <a:p>
            <a:r>
              <a:rPr lang="tr-TR" b="1" u="sng" dirty="0"/>
              <a:t>SLAYT HEDEFİ:</a:t>
            </a:r>
          </a:p>
          <a:p>
            <a:endParaRPr lang="tr-TR" b="1" u="sng" dirty="0"/>
          </a:p>
          <a:p>
            <a:r>
              <a:rPr lang="tr-TR" b="0" u="none" dirty="0"/>
              <a:t>Sonraki bölüme başlamak ve gençlerin kod yazmanın gerçekten ne olduğuna dair heyecan duymasını sağlamak.</a:t>
            </a: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r>
              <a:rPr lang="tr-TR" sz="1200" kern="1200" dirty="0">
                <a:solidFill>
                  <a:schemeClr val="tx1"/>
                </a:solidFill>
                <a:effectLst/>
                <a:latin typeface="+mn-lt"/>
              </a:rPr>
              <a:t>Yok</a:t>
            </a:r>
          </a:p>
          <a:p>
            <a:endParaRPr lang="tr-TR" sz="1200"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F0EC2C-E6BA-F248-9EDA-113245C923E1}" type="slidenum">
              <a:rPr lang="en-US" smtClean="0"/>
              <a:t>11</a:t>
            </a:fld>
            <a:endParaRPr lang="tr-TR"/>
          </a:p>
        </p:txBody>
      </p:sp>
    </p:spTree>
    <p:extLst>
      <p:ext uri="{BB962C8B-B14F-4D97-AF65-F5344CB8AC3E}">
        <p14:creationId xmlns:p14="http://schemas.microsoft.com/office/powerpoint/2010/main" val="32300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sz="1200" kern="1200" dirty="0">
                <a:solidFill>
                  <a:schemeClr val="tx1"/>
                </a:solidFill>
                <a:effectLst/>
                <a:latin typeface="+mn-lt"/>
              </a:rPr>
              <a:t>“Kod yazmak yalnızca bir program yazmak veya bilgisayara komut vermek değildir. Bir sorunu bir şekilde çözmek üzere arkadaşlarla beraber çalışmaktır.”</a:t>
            </a:r>
          </a:p>
          <a:p>
            <a:endParaRPr lang="tr-TR" sz="1200" b="1" u="sng"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p>
          <a:p>
            <a:endParaRPr lang="tr-TR" b="1" u="sng" dirty="0"/>
          </a:p>
          <a:p>
            <a:r>
              <a:rPr lang="tr-TR" b="0" dirty="0"/>
              <a:t>Gençlere kod yazmanın bulmacaları, tamiratı ve çözüm bulmayı seven aktif bir zihni etkilediğini göstermek. </a:t>
            </a: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dirty="0"/>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görselin değiştirilmesi gerekirse yeni görselin aşağıdaki kriterlere uyduğundan emin olun: </a:t>
            </a:r>
          </a:p>
          <a:p>
            <a:pPr marL="628650" lvl="1" indent="-171450">
              <a:buFont typeface="Arial"/>
              <a:buChar char="•"/>
            </a:pPr>
            <a:r>
              <a:rPr lang="tr-TR"/>
              <a:t>Bilgisayara veya tablete bakarak birlikte çalışan bir grup genç insan.</a:t>
            </a:r>
          </a:p>
        </p:txBody>
      </p:sp>
      <p:sp>
        <p:nvSpPr>
          <p:cNvPr id="4" name="Slide Number Placeholder 3"/>
          <p:cNvSpPr>
            <a:spLocks noGrp="1"/>
          </p:cNvSpPr>
          <p:nvPr>
            <p:ph type="sldNum" sz="quarter" idx="10"/>
          </p:nvPr>
        </p:nvSpPr>
        <p:spPr/>
        <p:txBody>
          <a:bodyPr/>
          <a:lstStyle/>
          <a:p>
            <a:fld id="{88F0EC2C-E6BA-F248-9EDA-113245C923E1}" type="slidenum">
              <a:rPr lang="en-US" smtClean="0"/>
              <a:t>12</a:t>
            </a:fld>
            <a:endParaRPr lang="tr-TR"/>
          </a:p>
        </p:txBody>
      </p:sp>
    </p:spTree>
    <p:extLst>
      <p:ext uri="{BB962C8B-B14F-4D97-AF65-F5344CB8AC3E}">
        <p14:creationId xmlns:p14="http://schemas.microsoft.com/office/powerpoint/2010/main" val="33078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“Kod yazmak, heyecan duyduğunuz bir şeyi oluşturmak için yaratıcılığınızı bilgisayarların gücüyle birleştirmektir.”</a:t>
            </a: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Gençlerin düşüncelerini, kod yazmanın ilişkilendirilebileceği şeylere dair geliştirmeye devam etmek. </a:t>
            </a:r>
            <a:endParaRPr lang="tr-TR" b="1" u="sng" dirty="0"/>
          </a:p>
          <a:p>
            <a:endParaRPr lang="tr-TR" b="1" dirty="0"/>
          </a:p>
          <a:p>
            <a:r>
              <a:rPr lang="tr-TR" b="1" u="sng" dirty="0"/>
              <a:t>BU SLAYT İÇİN GÖRSEL YÖNERGELERİ:</a:t>
            </a:r>
          </a:p>
          <a:p>
            <a:endParaRPr lang="tr-T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görselin değiştirilmesi gerekirse yeni görselin aşağıdaki kriterlere uyduğundan emin olun: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tr-TR" sz="1200" kern="1200" dirty="0">
                <a:solidFill>
                  <a:schemeClr val="tx1"/>
                </a:solidFill>
                <a:effectLst/>
                <a:latin typeface="+mn-lt"/>
              </a:rPr>
              <a:t>Müzik veya görsel sanatlar gibi kod yazmayla pek ilişkilendirilmeyen bir sanat türü.</a:t>
            </a:r>
            <a:endParaRPr lang="tr-TR" sz="1200" kern="1200" dirty="0">
              <a:solidFill>
                <a:schemeClr val="tx1"/>
              </a:solidFill>
              <a:effectLst/>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13</a:t>
            </a:fld>
            <a:endParaRPr lang="tr-TR"/>
          </a:p>
        </p:txBody>
      </p:sp>
    </p:spTree>
    <p:extLst>
      <p:ext uri="{BB962C8B-B14F-4D97-AF65-F5344CB8AC3E}">
        <p14:creationId xmlns:p14="http://schemas.microsoft.com/office/powerpoint/2010/main" val="3199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u="none" dirty="0"/>
              <a:t>“Kod yazmak aynı zamanda yeni bir şey oluşturmak için birlikte çalışmaktır!”</a:t>
            </a:r>
          </a:p>
          <a:p>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p>
          <a:p>
            <a:pPr marL="0" marR="0" indent="0" algn="l" defTabSz="914400" rtl="0" eaLnBrk="1" fontAlgn="auto" latinLnBrk="0" hangingPunct="1">
              <a:lnSpc>
                <a:spcPct val="100000"/>
              </a:lnSpc>
              <a:spcBef>
                <a:spcPts val="0"/>
              </a:spcBef>
              <a:spcAft>
                <a:spcPts val="0"/>
              </a:spcAft>
              <a:buClrTx/>
              <a:buSzTx/>
              <a:buFontTx/>
              <a:buNone/>
              <a:tabLst/>
              <a:defRPr/>
            </a:pPr>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Kod yazmanın genellikle baştan sona tek başına yapılan bir şey olduğu yanlış düşüncesini düzeltme.</a:t>
            </a:r>
            <a:r>
              <a:rPr lang="tr-TR"/>
              <a:t> Herkes yazabilir. Bu, ulaşılabilir ve eğlenceli bir şeydir. </a:t>
            </a:r>
            <a:endParaRPr lang="tr-TR" b="0" u="none" dirty="0"/>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görselin değiştirilmesi gerekirse yeni görselin aşağıdaki kriterlere uyduğundan emin olun: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tr-TR" sz="1200" kern="1200" dirty="0">
                <a:solidFill>
                  <a:schemeClr val="tx1"/>
                </a:solidFill>
                <a:effectLst/>
                <a:latin typeface="+mn-lt"/>
              </a:rPr>
              <a:t>Birlikte eğlenen bir grup genç.</a:t>
            </a:r>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14</a:t>
            </a:fld>
            <a:endParaRPr lang="tr-TR"/>
          </a:p>
        </p:txBody>
      </p:sp>
    </p:spTree>
    <p:extLst>
      <p:ext uri="{BB962C8B-B14F-4D97-AF65-F5344CB8AC3E}">
        <p14:creationId xmlns:p14="http://schemas.microsoft.com/office/powerpoint/2010/main" val="3655648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sz="1200" kern="1200" dirty="0">
                <a:solidFill>
                  <a:schemeClr val="tx1"/>
                </a:solidFill>
                <a:effectLst/>
                <a:latin typeface="+mn-lt"/>
              </a:rPr>
              <a:t>“Arkadaşlarınızla birlikte ne yapmaktan hoşlanırsınız?</a:t>
            </a:r>
            <a:r>
              <a:rPr lang="tr-TR"/>
              <a:t> </a:t>
            </a:r>
            <a:r>
              <a:rPr lang="tr-TR" sz="1200" kern="1200" dirty="0">
                <a:solidFill>
                  <a:schemeClr val="tx1"/>
                </a:solidFill>
                <a:effectLst/>
                <a:latin typeface="+mn-lt"/>
              </a:rPr>
              <a:t>Gönüllü çalışmalar, spor, moda, video oyunları, her şey olabilir.”</a:t>
            </a:r>
            <a:endParaRPr lang="tr-TR" b="1" u="sng" dirty="0"/>
          </a:p>
          <a:p>
            <a:endParaRPr lang="tr-TR" b="1" u="sng" dirty="0"/>
          </a:p>
          <a:p>
            <a:r>
              <a:rPr lang="tr-TR" b="1" u="sng" dirty="0"/>
              <a:t>SLAYT HEDEFİ:</a:t>
            </a:r>
          </a:p>
          <a:p>
            <a:endParaRPr lang="tr-TR" b="1" u="sng" dirty="0"/>
          </a:p>
          <a:p>
            <a:r>
              <a:rPr lang="tr-TR" sz="1200" kern="1200" dirty="0">
                <a:solidFill>
                  <a:schemeClr val="tx1"/>
                </a:solidFill>
                <a:effectLst/>
                <a:latin typeface="+mn-lt"/>
              </a:rPr>
              <a:t>Gençlerin konuya bağlanma olasılığını artırmak için kod yazmayı sosyal bir etkinlik olarak konumlandırmak. </a:t>
            </a:r>
            <a:endParaRPr lang="tr-TR" b="1" u="sng" dirty="0"/>
          </a:p>
          <a:p>
            <a:endParaRPr lang="tr-T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15</a:t>
            </a:fld>
            <a:endParaRPr lang="tr-TR"/>
          </a:p>
        </p:txBody>
      </p:sp>
    </p:spTree>
    <p:extLst>
      <p:ext uri="{BB962C8B-B14F-4D97-AF65-F5344CB8AC3E}">
        <p14:creationId xmlns:p14="http://schemas.microsoft.com/office/powerpoint/2010/main" val="118843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u="none" dirty="0"/>
              <a:t>“Kod yazmak aslında hoşlandığınız her şeyle ilişkili olabilir!”</a:t>
            </a:r>
          </a:p>
          <a:p>
            <a:endParaRPr lang="tr-TR" b="0" u="none" baseline="0" dirty="0"/>
          </a:p>
          <a:p>
            <a:r>
              <a:rPr lang="tr-TR" b="0" u="none" baseline="0" dirty="0"/>
              <a:t>*VERİLECEK ÖRNEKLER</a:t>
            </a:r>
          </a:p>
          <a:p>
            <a:pPr marL="628650" lvl="1" indent="-171450">
              <a:buFont typeface="Arial"/>
              <a:buChar char="•"/>
            </a:pPr>
            <a:r>
              <a:rPr lang="tr-TR" sz="1200" b="1" kern="1200" dirty="0">
                <a:solidFill>
                  <a:schemeClr val="tx1"/>
                </a:solidFill>
                <a:effectLst/>
                <a:latin typeface="+mn-lt"/>
              </a:rPr>
              <a:t>Video oyunlarıyla</a:t>
            </a:r>
            <a:r>
              <a:rPr lang="tr-TR" sz="1200" kern="1200" dirty="0">
                <a:solidFill>
                  <a:schemeClr val="tx1"/>
                </a:solidFill>
                <a:effectLst/>
                <a:latin typeface="+mn-lt"/>
              </a:rPr>
              <a:t> ilgilenen biri kod yazarak kendi oyununu yapabilir.</a:t>
            </a:r>
            <a:endParaRPr lang="tr-TR" dirty="0">
              <a:effectLst/>
            </a:endParaRPr>
          </a:p>
          <a:p>
            <a:pPr marL="628650" lvl="1" indent="-171450">
              <a:buFont typeface="Arial"/>
              <a:buChar char="•"/>
            </a:pPr>
            <a:r>
              <a:rPr lang="tr-TR" sz="1200" b="1" kern="1200" dirty="0">
                <a:solidFill>
                  <a:schemeClr val="tx1"/>
                </a:solidFill>
                <a:effectLst/>
                <a:latin typeface="+mn-lt"/>
              </a:rPr>
              <a:t>Modayla </a:t>
            </a:r>
            <a:r>
              <a:rPr lang="tr-TR" sz="1200" kern="1200" dirty="0">
                <a:solidFill>
                  <a:schemeClr val="tx1"/>
                </a:solidFill>
                <a:effectLst/>
                <a:latin typeface="+mn-lt"/>
              </a:rPr>
              <a:t>ilgilenenler moda tüyolarını paylaşabilecekleri bir blog hazırlayabilirler.</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tr-TR" sz="1200" b="1" kern="1200" dirty="0">
                <a:solidFill>
                  <a:schemeClr val="tx1"/>
                </a:solidFill>
                <a:effectLst/>
                <a:latin typeface="+mn-lt"/>
              </a:rPr>
              <a:t>Edebiyatla </a:t>
            </a:r>
            <a:r>
              <a:rPr lang="tr-TR" sz="1200" kern="1200" dirty="0">
                <a:solidFill>
                  <a:schemeClr val="tx1"/>
                </a:solidFill>
                <a:effectLst/>
                <a:latin typeface="+mn-lt"/>
              </a:rPr>
              <a:t>ilgilenen katılımcılar her ayın ‘okunması gereken kitaplar’ listesini ve kendi incelemelerini paylaşabilecekleri bir site yapabilirler. </a:t>
            </a:r>
            <a:endParaRPr lang="tr-TR" b="0" u="none" dirty="0"/>
          </a:p>
          <a:p>
            <a:endParaRPr lang="tr-TR" b="1" u="sng" dirty="0"/>
          </a:p>
          <a:p>
            <a:r>
              <a:rPr lang="tr-TR" b="1" u="sng" dirty="0"/>
              <a:t>SLAYT HEDEFİ:</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Sosyal etkinin bu yaştaki önemini düşününce, kod yazmanın hayatın </a:t>
            </a:r>
            <a:r>
              <a:rPr lang="tr-TR" sz="1200" i="1" kern="1200" dirty="0">
                <a:solidFill>
                  <a:schemeClr val="tx1"/>
                </a:solidFill>
                <a:effectLst/>
                <a:latin typeface="+mn-lt"/>
              </a:rPr>
              <a:t>her </a:t>
            </a:r>
            <a:r>
              <a:rPr lang="tr-TR" sz="1200" kern="1200" dirty="0">
                <a:solidFill>
                  <a:schemeClr val="tx1"/>
                </a:solidFill>
                <a:effectLst/>
                <a:latin typeface="+mn-lt"/>
              </a:rPr>
              <a:t>alanına uygulanabileceğini ve ilkelerden sapma anlamına gelmediğini göstermek önemlidir. </a:t>
            </a:r>
            <a:endParaRPr lang="tr-TR" b="1" u="sng" dirty="0"/>
          </a:p>
          <a:p>
            <a:endParaRPr lang="tr-TR" b="1" dirty="0"/>
          </a:p>
          <a:p>
            <a:r>
              <a:rPr lang="tr-TR" b="1" u="sng" dirty="0"/>
              <a:t>BU SLAYT İÇİN GÖRSEL YÖNERGELERİ:</a:t>
            </a:r>
          </a:p>
          <a:p>
            <a:endParaRPr lang="tr-T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görselde, kod yazmayla ilgili yeni bir bilgi “kıvılcımının” parladığını vurgulamak için bir maytaba yer verdik.</a:t>
            </a: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görselin değiştirilmesi gerekirse yeni görselin aşağıdaki kriterlere uyduğundan emin olun: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tr-TR" sz="1200" kern="1200" dirty="0">
                <a:solidFill>
                  <a:schemeClr val="tx1"/>
                </a:solidFill>
                <a:effectLst/>
                <a:latin typeface="+mn-lt"/>
              </a:rPr>
              <a:t>Yeni bir şeye başlamayı veya ufku genişletmeyi temsil eden bir görsel veya .gif. </a:t>
            </a:r>
            <a:endParaRPr lang="tr-T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16</a:t>
            </a:fld>
            <a:endParaRPr lang="tr-TR"/>
          </a:p>
        </p:txBody>
      </p:sp>
    </p:spTree>
    <p:extLst>
      <p:ext uri="{BB962C8B-B14F-4D97-AF65-F5344CB8AC3E}">
        <p14:creationId xmlns:p14="http://schemas.microsoft.com/office/powerpoint/2010/main" val="107817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u="none" dirty="0"/>
              <a:t>“Birazdan başlayacağız, eğitim sırasında konuştuğumuz her şey hakkında düşünmenizi ve kod yazmayı günlük yaşamda nasıl uygulayabileceğinizi düşünmenizi istiyorum.”</a:t>
            </a:r>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p>
          <a:p>
            <a:endParaRPr lang="tr-TR" b="1" u="sng" dirty="0"/>
          </a:p>
          <a:p>
            <a:r>
              <a:rPr lang="tr-TR" b="0" u="none" dirty="0"/>
              <a:t>Öğrencilerin, Hour of Code</a:t>
            </a:r>
            <a:r>
              <a:rPr lang="tr-TR" sz="3600" baseline="30000" dirty="0">
                <a:solidFill>
                  <a:schemeClr val="bg1"/>
                </a:solidFill>
                <a:latin typeface="Segoe Pro Light" charset="0"/>
              </a:rPr>
              <a:t>TM</a:t>
            </a:r>
            <a:r>
              <a:rPr lang="tr-TR" b="0" u="none" dirty="0"/>
              <a:t> etkinliğine katıldıkları süre boyunca sunumda gördükleri her şey hakkında düşünmelerini sağlamak. </a:t>
            </a: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görselde, kod yazmanın çok çeşitli ilgi alanlarında işe yaradığını vurgulamak için bir fotoğrafçı görseline yer verdik.</a:t>
            </a: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görselin değiştirilmesi gerekirse yeni görselin aşağıdaki kriterlere uyduğundan emin olun: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tr-TR" sz="1200" kern="1200" dirty="0">
                <a:solidFill>
                  <a:schemeClr val="tx1"/>
                </a:solidFill>
                <a:effectLst/>
                <a:latin typeface="+mn-lt"/>
              </a:rPr>
              <a:t>Genellikle kod yazmakla ilişkilendirilmeyen bir şeyin görseli veya .gif’i.</a:t>
            </a:r>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17</a:t>
            </a:fld>
            <a:endParaRPr lang="tr-TR"/>
          </a:p>
        </p:txBody>
      </p:sp>
    </p:spTree>
    <p:extLst>
      <p:ext uri="{BB962C8B-B14F-4D97-AF65-F5344CB8AC3E}">
        <p14:creationId xmlns:p14="http://schemas.microsoft.com/office/powerpoint/2010/main" val="406855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endParaRPr lang="tr-TR" b="1" u="sng" dirty="0"/>
          </a:p>
          <a:p>
            <a:r>
              <a:rPr lang="tr-TR" b="0" u="none" dirty="0"/>
              <a:t>“Peki, hadi başlayalım!”</a:t>
            </a:r>
          </a:p>
          <a:p>
            <a:endParaRPr lang="tr-TR" b="1" u="sng" dirty="0"/>
          </a:p>
          <a:p>
            <a:r>
              <a:rPr lang="tr-TR" b="1" u="sng" dirty="0"/>
              <a:t>SLAYT HEDEFİ:</a:t>
            </a:r>
          </a:p>
          <a:p>
            <a:endParaRPr lang="tr-TR" b="0" u="none" dirty="0"/>
          </a:p>
          <a:p>
            <a:r>
              <a:rPr lang="tr-TR" b="0" u="none" dirty="0"/>
              <a:t>Hour of Code</a:t>
            </a:r>
            <a:r>
              <a:rPr lang="tr-TR" sz="3600" baseline="30000" dirty="0">
                <a:solidFill>
                  <a:schemeClr val="bg1"/>
                </a:solidFill>
                <a:latin typeface="Segoe Pro Light" charset="0"/>
              </a:rPr>
              <a:t>TM</a:t>
            </a:r>
            <a:r>
              <a:rPr lang="tr-TR" b="0" u="none" dirty="0"/>
              <a:t> etkinliğini tanıtmak. </a:t>
            </a:r>
            <a:endParaRPr lang="tr-TR" b="1" dirty="0"/>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dirty="0"/>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görselin değiştirilmesi gerekirse yeni görselin aşağıdaki kriterlere uyduğundan emin olun: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tr-TR" sz="1200" kern="1200" dirty="0">
                <a:solidFill>
                  <a:schemeClr val="tx1"/>
                </a:solidFill>
                <a:effectLst/>
                <a:latin typeface="+mn-lt"/>
              </a:rPr>
              <a:t>Gençlerin yer aldığı, gözle görülür şekilde heyecan uyandıran bir görsel veya .gif. </a:t>
            </a:r>
            <a:endParaRPr lang="tr-TR" dirty="0"/>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18</a:t>
            </a:fld>
            <a:endParaRPr lang="tr-TR"/>
          </a:p>
        </p:txBody>
      </p:sp>
    </p:spTree>
    <p:extLst>
      <p:ext uri="{BB962C8B-B14F-4D97-AF65-F5344CB8AC3E}">
        <p14:creationId xmlns:p14="http://schemas.microsoft.com/office/powerpoint/2010/main" val="828131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endParaRPr lang="tr-TR"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0" u="none" dirty="0"/>
              <a:t>"Kod yazmaya başlamak için hazır mısınız? Haydi başlayalım! “Bugünkü </a:t>
            </a:r>
            <a:r>
              <a:rPr lang="tr-TR" sz="1200" dirty="0">
                <a:solidFill>
                  <a:schemeClr val="bg1"/>
                </a:solidFill>
                <a:latin typeface="Segoe UI Light" panose="020B0502040204020203" pitchFamily="34" charset="0"/>
              </a:rPr>
              <a:t>Hour of </a:t>
            </a:r>
            <a:r>
              <a:rPr lang="tr-TR" b="0" u="none" dirty="0"/>
              <a:t>Code</a:t>
            </a:r>
            <a:r>
              <a:rPr lang="tr-TR" sz="3600" baseline="30000" dirty="0">
                <a:solidFill>
                  <a:schemeClr val="bg1"/>
                </a:solidFill>
                <a:latin typeface="Segoe Pro Light" charset="0"/>
              </a:rPr>
              <a:t>TM</a:t>
            </a:r>
            <a:r>
              <a:rPr lang="tr-TR" b="0" u="none" baseline="0" dirty="0"/>
              <a:t> çalışmamızda, </a:t>
            </a:r>
            <a:r>
              <a:rPr lang="tr-TR" sz="1200" kern="1200" dirty="0">
                <a:solidFill>
                  <a:schemeClr val="tx1"/>
                </a:solidFill>
                <a:effectLst/>
                <a:latin typeface="+mn-lt"/>
              </a:rPr>
              <a:t>Minecraft oyunundan esinlenen bir öğreticiyle öğreneceğiz</a:t>
            </a:r>
            <a:r>
              <a:rPr lang="tr-TR" b="0" u="none" baseline="0" dirty="0"/>
              <a:t>! Öğreticide </a:t>
            </a:r>
            <a:r>
              <a:rPr lang="tr-TR" sz="1200" kern="1200" dirty="0">
                <a:solidFill>
                  <a:schemeClr val="tx1"/>
                </a:solidFill>
                <a:effectLst/>
                <a:latin typeface="+mn-lt"/>
              </a:rPr>
              <a:t>Minecraft video oyunundan karakterler ve kavramlar kullanılıyor ama bu, oyunun kendisi değil.</a:t>
            </a:r>
            <a:r>
              <a:rPr lang="tr-TR" dirty="0"/>
              <a:t> </a:t>
            </a:r>
            <a:r>
              <a:rPr lang="tr-TR" sz="1200" kern="1200" dirty="0">
                <a:solidFill>
                  <a:schemeClr val="tx1"/>
                </a:solidFill>
                <a:effectLst/>
                <a:latin typeface="+mn-lt"/>
              </a:rPr>
              <a:t>Minecraft Hour of </a:t>
            </a:r>
            <a:r>
              <a:rPr lang="tr-TR" b="0" u="none" dirty="0"/>
              <a:t>Code</a:t>
            </a:r>
            <a:r>
              <a:rPr lang="tr-TR" sz="3600" baseline="30000" dirty="0">
                <a:solidFill>
                  <a:schemeClr val="bg1"/>
                </a:solidFill>
                <a:latin typeface="Segoe Pro Light" charset="0"/>
              </a:rPr>
              <a:t>TM</a:t>
            </a:r>
            <a:r>
              <a:rPr lang="tr-TR" sz="1200" kern="1200" dirty="0">
                <a:solidFill>
                  <a:schemeClr val="tx1"/>
                </a:solidFill>
                <a:effectLst/>
                <a:latin typeface="+mn-lt"/>
              </a:rPr>
              <a:t> öğreticisinde, "Aracı" ile tanışacaksınız ve bulmacalarla ilgili kendi çözümlerinizi tasarlamak ve Aracının komutlarınızı yürütmesini izlemek için döngüler, hata ayıklama ve işlevler gibi kod yazma tekniklerini öğrenip kullanacaksınız."</a:t>
            </a:r>
            <a:endParaRPr lang="tr-TR" sz="1200" b="0" baseline="0" dirty="0"/>
          </a:p>
          <a:p>
            <a:endParaRPr lang="tr-TR" b="0" u="none" dirty="0"/>
          </a:p>
          <a:p>
            <a:endParaRPr lang="tr-TR" b="0" u="none" dirty="0"/>
          </a:p>
          <a:p>
            <a:endParaRPr lang="tr-TR" b="1" u="sng" dirty="0"/>
          </a:p>
          <a:p>
            <a:r>
              <a:rPr lang="tr-TR" b="1" u="sng" dirty="0"/>
              <a:t>SLAYT HEDEFİ:</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chemeClr val="bg1"/>
                </a:solidFill>
                <a:latin typeface="Segoe UI Light" panose="020B0502040204020203" pitchFamily="34" charset="0"/>
              </a:rPr>
              <a:t>Hour of </a:t>
            </a:r>
            <a:r>
              <a:rPr lang="tr-TR" b="0" u="none" dirty="0"/>
              <a:t>Code</a:t>
            </a:r>
            <a:r>
              <a:rPr lang="tr-TR" sz="3600" baseline="30000" dirty="0">
                <a:solidFill>
                  <a:schemeClr val="bg1"/>
                </a:solidFill>
                <a:latin typeface="Segoe Pro Light" charset="0"/>
              </a:rPr>
              <a:t>TM</a:t>
            </a:r>
            <a:r>
              <a:rPr lang="tr-TR" b="0" u="none" dirty="0"/>
              <a:t> tanıtımı</a:t>
            </a:r>
          </a:p>
          <a:p>
            <a:endParaRPr lang="tr-T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1" u="sng" dirty="0"/>
              <a:t>YÜRÜTÜCÜ NOTU:</a:t>
            </a:r>
          </a:p>
          <a:p>
            <a:pPr>
              <a:defRPr/>
            </a:pPr>
            <a:r>
              <a:rPr lang="tr-TR" b="0" dirty="0"/>
              <a:t>Birden fazla Minecraft öğreticisi vardır. Bu </a:t>
            </a:r>
            <a:r>
              <a:rPr lang="tr-TR" dirty="0"/>
              <a:t>yılki </a:t>
            </a:r>
            <a:r>
              <a:rPr lang="tr-TR" b="0" dirty="0"/>
              <a:t>öğreticiyle başlayın ve öğrenciler bu öğreticiyi erken bitirirse diğer öğreticileri kullanın. Her öğretici, farklı kavramları öğrettiğinden tüm</a:t>
            </a:r>
            <a:r>
              <a:rPr lang="tr-TR" dirty="0"/>
              <a:t> </a:t>
            </a:r>
            <a:r>
              <a:rPr lang="tr-TR" b="0" dirty="0"/>
              <a:t>öğreticilerin tamamlanması harika olur!</a:t>
            </a:r>
            <a:r>
              <a:rPr lang="tr-TR" dirty="0"/>
              <a:t> </a:t>
            </a:r>
            <a:endParaRPr lang="tr-TR" b="0" dirty="0"/>
          </a:p>
          <a:p>
            <a:endParaRPr lang="tr-TR" sz="1200" b="1" u="sng" kern="1200" baseline="0" dirty="0">
              <a:solidFill>
                <a:schemeClr val="tx1"/>
              </a:solidFill>
              <a:effectLst/>
              <a:latin typeface="+mn-lt"/>
              <a:ea typeface="+mn-ea"/>
              <a:cs typeface="+mn-cs"/>
            </a:endParaRPr>
          </a:p>
          <a:p>
            <a:r>
              <a:rPr lang="tr-TR" sz="1200" kern="1200" dirty="0">
                <a:solidFill>
                  <a:schemeClr val="tx1"/>
                </a:solidFill>
                <a:effectLst/>
                <a:latin typeface="+mn-lt"/>
              </a:rPr>
              <a:t>Her katılımcıya bir cihaz sağlayamazsanız öğrencileri çiftler halinde bir arkadaşıyla eşleştirmeye ve dersin her adımında dönüşümlü olarak bilgisayarı kullanmalarını sağlamaya çalışın. Böylece, herkesin etkin olma ve gözlemleme şansı olur. Öğrencilerin, bulmacalar üzerinde tek başlarına çalışmaları önerilir.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tr-TR" sz="1200" kern="1200" dirty="0">
                <a:solidFill>
                  <a:schemeClr val="tx1"/>
                </a:solidFill>
                <a:effectLst/>
                <a:latin typeface="+mn-lt"/>
              </a:rPr>
              <a:t>On beş dakika sonra, kaydettikleri ilerleme ve yazdıkları kod için grubu tebrik edin.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tr-TR" sz="1200" b="0" u="none" kern="1200" dirty="0">
                <a:solidFill>
                  <a:schemeClr val="tx1"/>
                </a:solidFill>
                <a:effectLst/>
                <a:latin typeface="+mn-lt"/>
              </a:rPr>
              <a:t>Öğreticiyi tamamlayan ve/veya daha ileri düzeyde olan katılımcıları </a:t>
            </a:r>
            <a:r>
              <a:rPr lang="tr-TR" sz="1200" b="1" u="none" kern="1200" dirty="0">
                <a:solidFill>
                  <a:schemeClr val="tx1"/>
                </a:solidFill>
                <a:effectLst/>
                <a:latin typeface="+mn-lt"/>
              </a:rPr>
              <a:t>Diamond Path</a:t>
            </a:r>
            <a:r>
              <a:rPr lang="tr-TR" sz="1200" b="0" u="none" kern="1200" dirty="0">
                <a:solidFill>
                  <a:schemeClr val="tx1"/>
                </a:solidFill>
                <a:effectLst/>
                <a:latin typeface="+mn-lt"/>
              </a:rPr>
              <a:t>'i kullanarak öğreticiyi oynatmaya davet edin. Diamond Path, seviyelerdeki elmasları almak için tamamlamaları gereken ek kod yazma mücadeleleri içermektedir.</a:t>
            </a:r>
            <a:endParaRPr lang="tr-TR" b="0" u="non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a:p>
            <a:r>
              <a:rPr lang="tr-TR" dirty="0"/>
              <a:t> </a:t>
            </a:r>
          </a:p>
        </p:txBody>
      </p:sp>
      <p:sp>
        <p:nvSpPr>
          <p:cNvPr id="4" name="Slide Number Placeholder 3"/>
          <p:cNvSpPr>
            <a:spLocks noGrp="1"/>
          </p:cNvSpPr>
          <p:nvPr>
            <p:ph type="sldNum" sz="quarter" idx="10"/>
          </p:nvPr>
        </p:nvSpPr>
        <p:spPr/>
        <p:txBody>
          <a:bodyPr/>
          <a:lstStyle/>
          <a:p>
            <a:fld id="{88F0EC2C-E6BA-F248-9EDA-113245C923E1}" type="slidenum">
              <a:rPr lang="en-US" smtClean="0"/>
              <a:t>19</a:t>
            </a:fld>
            <a:endParaRPr lang="tr-TR"/>
          </a:p>
        </p:txBody>
      </p:sp>
    </p:spTree>
    <p:extLst>
      <p:ext uri="{BB962C8B-B14F-4D97-AF65-F5344CB8AC3E}">
        <p14:creationId xmlns:p14="http://schemas.microsoft.com/office/powerpoint/2010/main" val="3157018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dirty="0"/>
              <a:t>"Kod yazmanın, insanların teknolojik ürünlere talimatlar vermek için kullandığı dil olduğunu biliyorsunuzdur. Bilgisayarlar Türkçe anlamaz. Bu yüzden, komutları onlara anlayacakları bir dilde vermemiz gerekir. O dil de koddur! Bilmiyor olabilirsiniz ama kod yazma, yalnızca yazılım mühendisleri ve teknoloji dünyasındaki kişilere özel bir şey değildir. Kod yazma, herkesin öğrenebileceği harika bir beceridir!" </a:t>
            </a:r>
          </a:p>
          <a:p>
            <a:endParaRPr lang="tr-TR" b="0" i="0"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sz="1200" b="1" u="sng" kern="1200" dirty="0">
                <a:solidFill>
                  <a:schemeClr val="tx1"/>
                </a:solidFill>
                <a:latin typeface="+mn-lt"/>
              </a:rPr>
              <a:t>YÜRÜTÜCÜ İÇİN NOT</a:t>
            </a:r>
          </a:p>
          <a:p>
            <a:pPr marL="0" marR="0" indent="0" algn="l" defTabSz="914400" rtl="0" eaLnBrk="1" fontAlgn="auto" latinLnBrk="0" hangingPunct="1">
              <a:lnSpc>
                <a:spcPct val="100000"/>
              </a:lnSpc>
              <a:spcBef>
                <a:spcPts val="0"/>
              </a:spcBef>
              <a:spcAft>
                <a:spcPts val="0"/>
              </a:spcAft>
              <a:buClrTx/>
              <a:buSzTx/>
              <a:buFontTx/>
              <a:buNone/>
              <a:tabLst/>
              <a:defRPr/>
            </a:pPr>
            <a:r>
              <a:rPr lang="tr-TR" b="0" u="none" baseline="0" dirty="0"/>
              <a:t>Diğer slayta geçtiğinizde video otomatik olarak başlayacaktır. </a:t>
            </a:r>
            <a:endParaRPr lang="tr-TR" b="1" u="sng" dirty="0"/>
          </a:p>
          <a:p>
            <a:endParaRPr lang="tr-TR" b="1" u="sng" dirty="0"/>
          </a:p>
          <a:p>
            <a:r>
              <a:rPr lang="tr-TR" b="1" u="sng" dirty="0"/>
              <a:t>SLAYT HEDEFİ:</a:t>
            </a:r>
            <a:r>
              <a:rPr lang="tr-TR"/>
              <a:t> </a:t>
            </a:r>
          </a:p>
          <a:p>
            <a:endParaRPr lang="tr-TR" b="1" u="none" dirty="0"/>
          </a:p>
          <a:p>
            <a:r>
              <a:rPr lang="tr-TR" b="0" u="none" dirty="0"/>
              <a:t>Aşağıdaki bölüm, birçok genç arasında kod yazmayla ilişkili yanlış düşünceleri değiştirmeyi amaçlamaktadır. </a:t>
            </a: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r>
              <a:rPr lang="tr-TR"/>
              <a:t>Bu, sekiz kez tekrarlanan "Merhaba dünya için ikili kod" görüntüsüdür.</a:t>
            </a:r>
          </a:p>
        </p:txBody>
      </p:sp>
      <p:sp>
        <p:nvSpPr>
          <p:cNvPr id="4" name="Slide Number Placeholder 3"/>
          <p:cNvSpPr>
            <a:spLocks noGrp="1"/>
          </p:cNvSpPr>
          <p:nvPr>
            <p:ph type="sldNum" sz="quarter" idx="10"/>
          </p:nvPr>
        </p:nvSpPr>
        <p:spPr/>
        <p:txBody>
          <a:bodyPr/>
          <a:lstStyle/>
          <a:p>
            <a:fld id="{88F0EC2C-E6BA-F248-9EDA-113245C923E1}" type="slidenum">
              <a:rPr lang="en-US" smtClean="0"/>
              <a:t>2</a:t>
            </a:fld>
            <a:endParaRPr lang="tr-TR"/>
          </a:p>
        </p:txBody>
      </p:sp>
    </p:spTree>
    <p:extLst>
      <p:ext uri="{BB962C8B-B14F-4D97-AF65-F5344CB8AC3E}">
        <p14:creationId xmlns:p14="http://schemas.microsoft.com/office/powerpoint/2010/main" val="718005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endParaRPr lang="tr-TR" b="0" u="none" dirty="0"/>
          </a:p>
          <a:p>
            <a:endParaRPr lang="tr-TR" b="0" u="none" dirty="0"/>
          </a:p>
          <a:p>
            <a:r>
              <a:rPr lang="tr-TR" b="0" u="none" dirty="0"/>
              <a:t>"Şimdi </a:t>
            </a:r>
            <a:r>
              <a:rPr lang="tr-TR" sz="1200" b="0" u="none" dirty="0">
                <a:solidFill>
                  <a:schemeClr val="bg1"/>
                </a:solidFill>
                <a:latin typeface="Segoe Pro Light" charset="0"/>
              </a:rPr>
              <a:t>code.org</a:t>
            </a:r>
            <a:r>
              <a:rPr lang="tr-TR" sz="1200" dirty="0">
                <a:solidFill>
                  <a:schemeClr val="bg1"/>
                </a:solidFill>
                <a:latin typeface="Segoe Pro Light" charset="0"/>
              </a:rPr>
              <a:t>/Minecraft</a:t>
            </a:r>
            <a:r>
              <a:rPr lang="tr-TR" dirty="0"/>
              <a:t> </a:t>
            </a:r>
            <a:r>
              <a:rPr lang="tr-TR" b="0" u="none" baseline="0" dirty="0"/>
              <a:t>adresine gidip "</a:t>
            </a:r>
            <a:r>
              <a:rPr lang="tr-TR" sz="1200" kern="1200" dirty="0">
                <a:solidFill>
                  <a:schemeClr val="tx1"/>
                </a:solidFill>
                <a:effectLst/>
                <a:latin typeface="+mn-lt"/>
              </a:rPr>
              <a:t>Minecraft Hour of </a:t>
            </a:r>
            <a:r>
              <a:rPr lang="tr-TR" b="0" u="none" dirty="0"/>
              <a:t>Code</a:t>
            </a:r>
            <a:r>
              <a:rPr lang="tr-TR" sz="3600" baseline="30000" dirty="0">
                <a:solidFill>
                  <a:schemeClr val="bg1"/>
                </a:solidFill>
                <a:latin typeface="Segoe Pro Light" charset="0"/>
              </a:rPr>
              <a:t>TM</a:t>
            </a:r>
            <a:r>
              <a:rPr lang="tr-TR" sz="1200" kern="1200" dirty="0">
                <a:solidFill>
                  <a:schemeClr val="tx1"/>
                </a:solidFill>
                <a:effectLst/>
                <a:latin typeface="+mn-lt"/>
              </a:rPr>
              <a:t> Hero's Journey" </a:t>
            </a:r>
            <a:r>
              <a:rPr lang="tr-TR" b="0" u="none" baseline="0" dirty="0"/>
              <a:t>öğreticisini bulun ve BAŞLAYIN! "</a:t>
            </a:r>
            <a:endParaRPr lang="tr-TR" b="1" u="sng" dirty="0"/>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Öğreticiye ulaşmaları için insanlara zaman tanıyın.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YÖNETİCİ İÇİN NOT:</a:t>
            </a:r>
          </a:p>
          <a:p>
            <a:pPr marL="628650" lvl="1" indent="-171450">
              <a:buFont typeface="Arial"/>
              <a:buChar char="•"/>
            </a:pPr>
            <a:r>
              <a:rPr lang="tr-TR" dirty="0"/>
              <a:t>Öğretici boyunca bu slaydı gösterin ve </a:t>
            </a:r>
            <a:r>
              <a:rPr lang="tr-TR" i="1" baseline="0" dirty="0"/>
              <a:t>yalnızca</a:t>
            </a:r>
            <a:r>
              <a:rPr lang="tr-TR" dirty="0"/>
              <a:t> grup öğreticinin sonuna yaklaştığında bir sonraki slayda ilerleyin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u="none" dirty="0"/>
              <a:t>Katılımcılar öğreticiye kayıt olurlarsa, ilerleme durumları seviyelerine göre kaydedilecek ve öğreticiyi tamamlamasalar bile kaldıkları yere geri dönebileceklerdir.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kern="1200" dirty="0">
                <a:solidFill>
                  <a:schemeClr val="tx1"/>
                </a:solidFill>
                <a:effectLst/>
                <a:latin typeface="+mn-lt"/>
              </a:rPr>
              <a:t>Serbest oyun ve öğrencilerin istedikleri şeyleri inşa etmeleri için alan olduğundan, gençler ve kullanıcı tarafından oluşturulan içerikle ilgili risklere dikkat edin.</a:t>
            </a:r>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tr-TR" b="0" u="none" dirty="0"/>
          </a:p>
          <a:p>
            <a:pPr marL="0" lvl="0" indent="0">
              <a:buFont typeface="Arial"/>
              <a:buNone/>
            </a:pPr>
            <a:r>
              <a:rPr lang="tr-TR" b="1" u="sng" baseline="0" dirty="0"/>
              <a:t>SÜRENİZ SINIRLIYSA:</a:t>
            </a:r>
          </a:p>
          <a:p>
            <a:pPr marL="628650" lvl="1" indent="-171450">
              <a:buFont typeface="Arial"/>
              <a:buChar char="•"/>
            </a:pPr>
            <a:r>
              <a:rPr lang="tr-TR" sz="1200" kern="1200" dirty="0">
                <a:solidFill>
                  <a:schemeClr val="tx1"/>
                </a:solidFill>
                <a:effectLst/>
                <a:latin typeface="+mn-lt"/>
              </a:rPr>
              <a:t>Mümkün olduğunca fazla bulmacayı tamamlayın. Teknoloji konusunda bilgili çocuklar tüm bulmacaları 50-60 dakika içinde tamamlayabilir.</a:t>
            </a:r>
          </a:p>
          <a:p>
            <a:pPr marL="628650" lvl="1" indent="-171450">
              <a:buFont typeface="Arial"/>
              <a:buChar char="•"/>
            </a:pPr>
            <a:r>
              <a:rPr lang="tr-TR" sz="1200" kern="1200" dirty="0">
                <a:solidFill>
                  <a:schemeClr val="tx1"/>
                </a:solidFill>
                <a:effectLst/>
                <a:latin typeface="+mn-lt"/>
              </a:rPr>
              <a:t>Öğrencileri yaptıkları için tebrik edin ve evde tekrar kod yazabileceklerini söyleyin.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FAZLA ZAMANINIZ VARSA:</a:t>
            </a:r>
          </a:p>
          <a:p>
            <a:pPr marL="628650" lvl="1" indent="-171450">
              <a:buFont typeface="Arial" panose="020B0604020202020204" pitchFamily="34" charset="0"/>
              <a:buChar char="•"/>
            </a:pPr>
            <a:r>
              <a:rPr lang="tr-TR" sz="1200" kern="1200" dirty="0">
                <a:solidFill>
                  <a:schemeClr val="tx1"/>
                </a:solidFill>
                <a:effectLst/>
                <a:latin typeface="+mn-lt"/>
              </a:rPr>
              <a:t>Öğrencileri, oynayabilecekleri ek saatlerde son bulmaca üzerinde kod oluşturmaya devam etmeleri için yönlendirin.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b="0" u="none" dirty="0"/>
              <a:t>Öğrencileri her bir bulmacaya tekrar dönmeye ve bulmacaları farklı şekilde çözmeleri için uğraşmaya yönlendirin. Bu, yineleme ve deneyim için eğlenceyi ve ilginç fırsatları artırır.</a:t>
            </a:r>
          </a:p>
          <a:p>
            <a:pPr marL="628650" lvl="1" indent="-171450">
              <a:buFont typeface="Arial" panose="020B0604020202020204" pitchFamily="34" charset="0"/>
              <a:buChar char="•"/>
            </a:pPr>
            <a:r>
              <a:rPr lang="tr-TR" sz="1200" b="0" u="none" kern="1200" dirty="0">
                <a:solidFill>
                  <a:schemeClr val="tx1"/>
                </a:solidFill>
                <a:effectLst/>
                <a:latin typeface="+mn-lt"/>
              </a:rPr>
              <a:t>Öğrencileri, "Minecraft Hour of </a:t>
            </a:r>
            <a:r>
              <a:rPr lang="tr-TR" b="0" u="none" dirty="0"/>
              <a:t>Code</a:t>
            </a:r>
            <a:r>
              <a:rPr lang="tr-TR" sz="3600" baseline="30000" dirty="0">
                <a:solidFill>
                  <a:schemeClr val="bg1"/>
                </a:solidFill>
                <a:latin typeface="Segoe Pro Light" charset="0"/>
              </a:rPr>
              <a:t>TM</a:t>
            </a:r>
            <a:r>
              <a:rPr lang="tr-TR" sz="1200" b="0" u="none" kern="1200" dirty="0">
                <a:solidFill>
                  <a:schemeClr val="tx1"/>
                </a:solidFill>
                <a:effectLst/>
                <a:latin typeface="+mn-lt"/>
              </a:rPr>
              <a:t> Adventure" ve/veya "Minecraft Hour of </a:t>
            </a:r>
            <a:r>
              <a:rPr lang="tr-TR" b="0" u="none" dirty="0"/>
              <a:t>Code</a:t>
            </a:r>
            <a:r>
              <a:rPr lang="tr-TR" sz="3600" baseline="30000" dirty="0">
                <a:solidFill>
                  <a:schemeClr val="bg1"/>
                </a:solidFill>
                <a:latin typeface="Segoe Pro Light" charset="0"/>
              </a:rPr>
              <a:t>TM</a:t>
            </a:r>
            <a:r>
              <a:rPr lang="tr-TR" sz="1200" b="0" u="none" kern="1200" dirty="0">
                <a:solidFill>
                  <a:schemeClr val="tx1"/>
                </a:solidFill>
                <a:effectLst/>
                <a:latin typeface="+mn-lt"/>
              </a:rPr>
              <a:t> Designer“</a:t>
            </a:r>
            <a:r>
              <a:rPr lang="en-US" sz="1200" b="0" u="none" kern="1200" dirty="0">
                <a:solidFill>
                  <a:schemeClr val="tx1"/>
                </a:solidFill>
                <a:effectLst/>
                <a:latin typeface="+mn-lt"/>
              </a:rPr>
              <a:t> </a:t>
            </a:r>
            <a:r>
              <a:rPr lang="tr-TR" sz="1200" b="0" u="none" kern="1200" dirty="0">
                <a:solidFill>
                  <a:schemeClr val="tx1"/>
                </a:solidFill>
                <a:effectLst/>
                <a:latin typeface="+mn-lt"/>
              </a:rPr>
              <a:t>ı oynamaları için yönlendirin.</a:t>
            </a:r>
          </a:p>
          <a:p>
            <a:pPr marL="457200" lvl="1" indent="0">
              <a:buFont typeface="Arial" panose="020B0604020202020204" pitchFamily="34" charset="0"/>
              <a:buNone/>
            </a:pPr>
            <a:endParaRPr lang="tr-TR" b="1" dirty="0"/>
          </a:p>
          <a:p>
            <a:pPr marL="0" indent="0">
              <a:buFont typeface="Arial"/>
              <a:buNone/>
            </a:pPr>
            <a:endParaRPr lang="tr-TR" dirty="0"/>
          </a:p>
          <a:p>
            <a:pPr marL="0" indent="0">
              <a:buFont typeface="Arial"/>
              <a:buNone/>
            </a:pPr>
            <a:endParaRPr lang="tr-TR" dirty="0"/>
          </a:p>
          <a:p>
            <a:pPr marL="0" indent="0">
              <a:buFont typeface="Arial"/>
              <a:buNone/>
            </a:pPr>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20</a:t>
            </a:fld>
            <a:endParaRPr lang="tr-TR"/>
          </a:p>
        </p:txBody>
      </p:sp>
    </p:spTree>
    <p:extLst>
      <p:ext uri="{BB962C8B-B14F-4D97-AF65-F5344CB8AC3E}">
        <p14:creationId xmlns:p14="http://schemas.microsoft.com/office/powerpoint/2010/main" val="2555139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u="none" dirty="0"/>
              <a:t>“Peki arkadaşlar! Eğitiminizi tamamlamak için yalnızca birkaç dakikanız kaldı!”</a:t>
            </a:r>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r>
              <a:rPr lang="tr-TR" b="0" u="none" dirty="0"/>
              <a:t>Katılımcılara sürenin neredeyse dolduğunu ve eğitimin bitmek üzere olduğunu haber vermek.</a:t>
            </a: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görselde aslan kostümü giymiş bir kedi .gif’i kullandık.</a:t>
            </a:r>
            <a:r>
              <a:rPr lang="tr-TR"/>
              <a:t> </a:t>
            </a:r>
            <a:r>
              <a:rPr lang="tr-TR" sz="1200" i="0" kern="1200" baseline="0" dirty="0">
                <a:solidFill>
                  <a:schemeClr val="tx1"/>
                </a:solidFill>
                <a:effectLst/>
                <a:latin typeface="+mn-lt"/>
              </a:rPr>
              <a:t>Dinleyicilerin ilgisini canlı tutmak ve bu deneyime dair heyecan duymalarını sağlamak için eğlenceli ve heyecan verici içerik kullanmak önemlidir. </a:t>
            </a:r>
            <a:endParaRPr lang="tr-T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Bu görselin değiştirilmesi gerekirse yeni görselin aşağıdaki kriterlere uyduğundan emin olun: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tr-TR" sz="1200" kern="1200" dirty="0">
                <a:solidFill>
                  <a:schemeClr val="tx1"/>
                </a:solidFill>
                <a:effectLst/>
                <a:latin typeface="+mn-lt"/>
              </a:rPr>
              <a:t>Eğitimin bitmek üzere olduğunu belirten eğlenceli bir görsel veya .gif.</a:t>
            </a:r>
            <a:endParaRPr lang="tr-TR" dirty="0"/>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21</a:t>
            </a:fld>
            <a:endParaRPr lang="tr-TR"/>
          </a:p>
        </p:txBody>
      </p:sp>
    </p:spTree>
    <p:extLst>
      <p:ext uri="{BB962C8B-B14F-4D97-AF65-F5344CB8AC3E}">
        <p14:creationId xmlns:p14="http://schemas.microsoft.com/office/powerpoint/2010/main" val="196108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endParaRPr lang="tr-TR" b="1" u="sng" dirty="0"/>
          </a:p>
          <a:p>
            <a:r>
              <a:rPr lang="tr-TR" b="0" u="none" baseline="0" dirty="0"/>
              <a:t>"Daha önce yaptığımız sohbete geri dönersek. Kod yazmanın ne olduğu konusundaki düşünceleriniz değişti mi?"</a:t>
            </a:r>
          </a:p>
          <a:p>
            <a:pPr marL="628650" lvl="1" indent="-171450">
              <a:buFont typeface="Arial"/>
              <a:buChar char="•"/>
            </a:pPr>
            <a:r>
              <a:rPr lang="tr-TR"/>
              <a:t>Aileniz veya bir arkadaşınız "Kod nedir" diye sorarsa nasıl yanıt vereceksiniz?</a:t>
            </a:r>
          </a:p>
          <a:p>
            <a:pPr marL="628650" lvl="1" indent="-171450">
              <a:buFont typeface="Arial"/>
              <a:buChar char="•"/>
            </a:pPr>
            <a:r>
              <a:rPr lang="tr-TR"/>
              <a:t>Neler öğrendiniz?</a:t>
            </a:r>
          </a:p>
          <a:p>
            <a:pPr marL="628650" lvl="1" indent="-171450">
              <a:buFont typeface="Arial"/>
              <a:buChar char="•"/>
            </a:pPr>
            <a:r>
              <a:rPr lang="tr-TR"/>
              <a:t>Sizi en çok ne zorladı? Bir noktada takıldığınızda ne yaptınız? Bu neden önemli? [devamlılığı teşvik eder]</a:t>
            </a:r>
          </a:p>
          <a:p>
            <a:pPr marL="628650" lvl="1" indent="-171450">
              <a:buFont typeface="Arial"/>
              <a:buChar char="•"/>
            </a:pPr>
            <a:r>
              <a:rPr lang="tr-TR"/>
              <a:t>Kod yazmanın yaratıcı olan yönü ne? [şarkı söyleme, dans etme, kurgulama gibi diğer yaratıcı eylemlerle kod yazma arasında bağlantı kurun.]</a:t>
            </a:r>
          </a:p>
          <a:p>
            <a:pPr marL="628650" lvl="1" indent="-171450">
              <a:buFont typeface="Arial"/>
              <a:buChar char="•"/>
            </a:pPr>
            <a:r>
              <a:rPr lang="tr-TR"/>
              <a:t>Kimler kod yazabilir? [erkek çocuklar, matematiği iyi olanlar gibi düşünceleri aşmaya çalışın.]</a:t>
            </a:r>
          </a:p>
          <a:p>
            <a:endParaRPr lang="tr-TR" b="1" u="sng" dirty="0"/>
          </a:p>
          <a:p>
            <a:r>
              <a:rPr lang="tr-TR" b="1" u="sng" dirty="0"/>
              <a:t>SLAYT HEDEFİ:</a:t>
            </a:r>
          </a:p>
          <a:p>
            <a:endParaRPr lang="tr-TR" b="1" dirty="0"/>
          </a:p>
          <a:p>
            <a:r>
              <a:rPr lang="tr-TR" b="0" dirty="0"/>
              <a:t>Başta sorulan soruya geri dönmek ve insanların kod yazmayla ilgili ön yargılarının nasıl değiştiğini görmek.</a:t>
            </a: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dirty="0">
              <a:effectLst/>
            </a:endParaRPr>
          </a:p>
          <a:p>
            <a:r>
              <a:rPr lang="tr-TR" dirty="0">
                <a:effectLst/>
              </a:rPr>
              <a:t>Yok</a:t>
            </a:r>
          </a:p>
        </p:txBody>
      </p:sp>
      <p:sp>
        <p:nvSpPr>
          <p:cNvPr id="4" name="Slide Number Placeholder 3"/>
          <p:cNvSpPr>
            <a:spLocks noGrp="1"/>
          </p:cNvSpPr>
          <p:nvPr>
            <p:ph type="sldNum" sz="quarter" idx="10"/>
          </p:nvPr>
        </p:nvSpPr>
        <p:spPr/>
        <p:txBody>
          <a:bodyPr/>
          <a:lstStyle/>
          <a:p>
            <a:fld id="{88F0EC2C-E6BA-F248-9EDA-113245C923E1}" type="slidenum">
              <a:rPr lang="en-US" smtClean="0"/>
              <a:t>22</a:t>
            </a:fld>
            <a:endParaRPr lang="tr-TR"/>
          </a:p>
        </p:txBody>
      </p:sp>
    </p:spTree>
    <p:extLst>
      <p:ext uri="{BB962C8B-B14F-4D97-AF65-F5344CB8AC3E}">
        <p14:creationId xmlns:p14="http://schemas.microsoft.com/office/powerpoint/2010/main" val="437024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r>
              <a:rPr lang="tr-TR" b="0" u="none" dirty="0"/>
              <a:t>"Kod yazarak neler oluşturabileceğinizi düşünüyorsunuz?</a:t>
            </a:r>
            <a:r>
              <a:rPr lang="tr-TR" dirty="0"/>
              <a:t> </a:t>
            </a:r>
            <a:r>
              <a:rPr lang="tr-TR" sz="1200" kern="1200" dirty="0">
                <a:solidFill>
                  <a:schemeClr val="tx1"/>
                </a:solidFill>
                <a:effectLst/>
                <a:latin typeface="+mn-lt"/>
              </a:rPr>
              <a:t>Kod yazma, ilgilendiğiniz her şeye uygulanabilir." </a:t>
            </a:r>
          </a:p>
          <a:p>
            <a:endParaRPr lang="tr-TR" sz="1200" kern="1200" dirty="0">
              <a:solidFill>
                <a:schemeClr val="tx1"/>
              </a:solidFill>
              <a:effectLst/>
              <a:latin typeface="+mn-lt"/>
              <a:ea typeface="+mn-ea"/>
              <a:cs typeface="+mn-cs"/>
            </a:endParaRPr>
          </a:p>
          <a:p>
            <a:r>
              <a:rPr lang="tr-TR" sz="1200" kern="1200" dirty="0">
                <a:solidFill>
                  <a:schemeClr val="tx1"/>
                </a:solidFill>
                <a:effectLst/>
                <a:latin typeface="+mn-lt"/>
              </a:rPr>
              <a:t>*VERİLECEK ÖRNEKLER</a:t>
            </a:r>
            <a:endParaRPr lang="tr-TR" dirty="0"/>
          </a:p>
          <a:p>
            <a:pPr marL="628650" lvl="1" indent="-171450">
              <a:buFont typeface="Arial"/>
              <a:buChar char="•"/>
            </a:pPr>
            <a:r>
              <a:rPr lang="tr-TR" sz="1200" b="1" kern="1200" dirty="0">
                <a:solidFill>
                  <a:schemeClr val="tx1"/>
                </a:solidFill>
                <a:effectLst/>
                <a:latin typeface="+mn-lt"/>
              </a:rPr>
              <a:t>Gönüllü çalışmalar</a:t>
            </a:r>
            <a:r>
              <a:rPr lang="tr-TR" sz="1200" kern="1200" dirty="0">
                <a:solidFill>
                  <a:schemeClr val="tx1"/>
                </a:solidFill>
                <a:effectLst/>
                <a:latin typeface="+mn-lt"/>
              </a:rPr>
              <a:t> ile ilgileniyorsanız arkadaşlarınızın ve onlarla birlikte başkalarının gönüllü olmasına yardımcı olacak bir web sitesi oluşturabilirsiniz.</a:t>
            </a:r>
            <a:endParaRPr lang="tr-TR" dirty="0">
              <a:effectLst/>
            </a:endParaRPr>
          </a:p>
          <a:p>
            <a:pPr marL="628650" lvl="1" indent="-171450">
              <a:buFont typeface="Arial"/>
              <a:buChar char="•"/>
            </a:pPr>
            <a:r>
              <a:rPr lang="tr-TR" sz="1200" b="1" kern="1200" dirty="0">
                <a:solidFill>
                  <a:schemeClr val="tx1"/>
                </a:solidFill>
                <a:effectLst/>
                <a:latin typeface="+mn-lt"/>
              </a:rPr>
              <a:t>Spora </a:t>
            </a:r>
            <a:r>
              <a:rPr lang="tr-TR" sz="1200" kern="1200" dirty="0">
                <a:solidFill>
                  <a:schemeClr val="tx1"/>
                </a:solidFill>
                <a:effectLst/>
                <a:latin typeface="+mn-lt"/>
              </a:rPr>
              <a:t>ilgi duyuyorsanız tuttuğunuz takımın istatistiklerini gösteren bir uygulama oluşturabilirsiniz.</a:t>
            </a:r>
            <a:endParaRPr lang="tr-TR" dirty="0">
              <a:effectLst/>
            </a:endParaRPr>
          </a:p>
          <a:p>
            <a:pPr marL="628650" lvl="1" indent="-171450">
              <a:buFont typeface="Arial"/>
              <a:buChar char="•"/>
            </a:pPr>
            <a:r>
              <a:rPr lang="tr-TR" sz="1200" b="1" kern="1200" dirty="0">
                <a:solidFill>
                  <a:schemeClr val="tx1"/>
                </a:solidFill>
                <a:effectLst/>
                <a:latin typeface="+mn-lt"/>
              </a:rPr>
              <a:t>Müziği</a:t>
            </a:r>
            <a:r>
              <a:rPr lang="tr-TR" sz="1200" kern="1200" dirty="0">
                <a:solidFill>
                  <a:schemeClr val="tx1"/>
                </a:solidFill>
                <a:effectLst/>
                <a:latin typeface="+mn-lt"/>
              </a:rPr>
              <a:t> seviyorsanız haftalık şarkı listelerini ve albüm yorumlarını arkadaşlarınızla paylaşabileceğiniz bir web sitesi oluşturabilirsiniz. </a:t>
            </a:r>
            <a:endParaRPr lang="tr-TR" dirty="0">
              <a:effectLst/>
            </a:endParaRPr>
          </a:p>
          <a:p>
            <a:endParaRPr lang="tr-TR" b="1" u="sng" dirty="0"/>
          </a:p>
          <a:p>
            <a:r>
              <a:rPr lang="tr-TR" b="1" u="sng" dirty="0"/>
              <a:t>SLAYT HEDEFİ:</a:t>
            </a:r>
          </a:p>
          <a:p>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Kod yazma söz konusu olduğunda sonsuz olasılıklardan bahsettiğimizi vurgulamak. </a:t>
            </a:r>
            <a:r>
              <a:rPr lang="tr-TR" sz="1200" kern="1200" dirty="0">
                <a:solidFill>
                  <a:schemeClr val="tx1"/>
                </a:solidFill>
                <a:effectLst/>
                <a:latin typeface="+mn-lt"/>
              </a:rPr>
              <a:t>Bu bölüm sınıftaki katılımcıların tutkularının ve kod yazmayı ilgi alanlarında nasıl uygulayabileceklerinin altını çizmek için bir fırsattır. </a:t>
            </a:r>
            <a:endParaRPr lang="tr-TR" b="0" u="none" dirty="0"/>
          </a:p>
          <a:p>
            <a:endParaRPr lang="tr-TR" b="1" dirty="0"/>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23</a:t>
            </a:fld>
            <a:endParaRPr lang="tr-TR"/>
          </a:p>
        </p:txBody>
      </p:sp>
    </p:spTree>
    <p:extLst>
      <p:ext uri="{BB962C8B-B14F-4D97-AF65-F5344CB8AC3E}">
        <p14:creationId xmlns:p14="http://schemas.microsoft.com/office/powerpoint/2010/main" val="60378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“Artık bir kod yazma uzmanı olma yolunda ilerliyorsunuz, burada incelemeniz için bazı ücretsiz kaynaklar var! Bu bağlantıları not alın ve kod yazmaya devam edin!”</a:t>
            </a:r>
          </a:p>
          <a:p>
            <a:endParaRPr lang="tr-TR" b="1" u="sng" dirty="0"/>
          </a:p>
          <a:p>
            <a:r>
              <a:rPr lang="tr-TR" b="1" u="sng" dirty="0"/>
              <a:t>SLAYT HEDEFİ:</a:t>
            </a:r>
          </a:p>
          <a:p>
            <a:endParaRPr lang="tr-TR" b="1" u="sng" dirty="0"/>
          </a:p>
          <a:p>
            <a:r>
              <a:rPr lang="tr-TR" b="0" u="none" dirty="0"/>
              <a:t>Kod yazmada bir adım daha ileri gitmeleri için gençleri cesaretlendirmek. </a:t>
            </a:r>
          </a:p>
          <a:p>
            <a:endParaRPr lang="tr-TR" b="0" u="none" baseline="0" dirty="0"/>
          </a:p>
          <a:p>
            <a:r>
              <a:rPr lang="tr-TR" b="1" u="sng" baseline="0" dirty="0"/>
              <a:t>YÜRÜTÜCÜ İÇİN NOT:</a:t>
            </a:r>
          </a:p>
          <a:p>
            <a:r>
              <a:rPr lang="tr-TR" sz="1200" kern="1200" dirty="0">
                <a:solidFill>
                  <a:schemeClr val="tx1"/>
                </a:solidFill>
                <a:effectLst/>
                <a:latin typeface="+mn-lt"/>
              </a:rPr>
              <a:t>Katılımcılar, Hour of </a:t>
            </a:r>
            <a:r>
              <a:rPr lang="tr-TR" b="0" u="none" dirty="0"/>
              <a:t>Code</a:t>
            </a:r>
            <a:r>
              <a:rPr lang="tr-TR" sz="3600" baseline="30000" dirty="0">
                <a:solidFill>
                  <a:schemeClr val="bg1"/>
                </a:solidFill>
                <a:latin typeface="Segoe Pro Light" charset="0"/>
              </a:rPr>
              <a:t>TM</a:t>
            </a:r>
            <a:r>
              <a:rPr lang="tr-TR" sz="1200" kern="1200" dirty="0">
                <a:solidFill>
                  <a:schemeClr val="tx1"/>
                </a:solidFill>
                <a:effectLst/>
                <a:latin typeface="+mn-lt"/>
              </a:rPr>
              <a:t> öğreticilerini başlattıktan ve Hour of Code</a:t>
            </a:r>
            <a:r>
              <a:rPr lang="tr-TR" sz="1200" kern="1200" baseline="30000" dirty="0">
                <a:solidFill>
                  <a:schemeClr val="tx1"/>
                </a:solidFill>
                <a:effectLst/>
                <a:latin typeface="+mn-lt"/>
              </a:rPr>
              <a:t>TM</a:t>
            </a:r>
            <a:r>
              <a:rPr lang="tr-TR" sz="1200" kern="1200" dirty="0">
                <a:solidFill>
                  <a:schemeClr val="tx1"/>
                </a:solidFill>
                <a:effectLst/>
                <a:latin typeface="+mn-lt"/>
              </a:rPr>
              <a:t> etkinliklerinden sonra </a:t>
            </a:r>
            <a:r>
              <a:rPr lang="tr-TR" sz="1200" b="1" kern="1200" dirty="0">
                <a:solidFill>
                  <a:schemeClr val="tx1"/>
                </a:solidFill>
                <a:effectLst/>
                <a:latin typeface="+mn-lt"/>
              </a:rPr>
              <a:t>Hour of Code</a:t>
            </a:r>
            <a:r>
              <a:rPr lang="tr-TR" sz="1200" b="1" kern="1200" baseline="30000" dirty="0">
                <a:solidFill>
                  <a:schemeClr val="tx1"/>
                </a:solidFill>
                <a:effectLst/>
                <a:latin typeface="+mn-lt"/>
              </a:rPr>
              <a:t>TM</a:t>
            </a:r>
            <a:r>
              <a:rPr lang="tr-TR" sz="1200" b="1" kern="1200" dirty="0">
                <a:solidFill>
                  <a:schemeClr val="tx1"/>
                </a:solidFill>
                <a:effectLst/>
                <a:latin typeface="+mn-lt"/>
              </a:rPr>
              <a:t> sertifikalarına</a:t>
            </a:r>
            <a:r>
              <a:rPr lang="tr-TR" sz="1200" kern="1200" dirty="0">
                <a:solidFill>
                  <a:schemeClr val="tx1"/>
                </a:solidFill>
                <a:effectLst/>
                <a:latin typeface="+mn-lt"/>
              </a:rPr>
              <a:t> istedikleri zaman code.org adresinden erişebilirler.</a:t>
            </a:r>
          </a:p>
          <a:p>
            <a:endParaRPr lang="tr-TR" sz="1200" kern="1200" dirty="0">
              <a:solidFill>
                <a:schemeClr val="tx1"/>
              </a:solidFill>
              <a:effectLst/>
              <a:latin typeface="+mn-lt"/>
              <a:ea typeface="+mn-ea"/>
              <a:cs typeface="+mn-cs"/>
            </a:endParaRPr>
          </a:p>
          <a:p>
            <a:r>
              <a:rPr lang="tr-TR" sz="1200" kern="1200" dirty="0">
                <a:solidFill>
                  <a:schemeClr val="tx1"/>
                </a:solidFill>
                <a:effectLst/>
                <a:latin typeface="+mn-lt"/>
              </a:rPr>
              <a:t>Hedef kitlenin uygunluğuna göre ek kaynak slaydına yerleştirilecek bilgileri ayarlayın:</a:t>
            </a:r>
          </a:p>
          <a:p>
            <a:endParaRPr lang="tr-TR" sz="1200" b="1" u="none" kern="1200" dirty="0">
              <a:solidFill>
                <a:schemeClr val="tx1"/>
              </a:solidFill>
              <a:effectLst/>
              <a:latin typeface="+mn-lt"/>
              <a:ea typeface="+mn-ea"/>
              <a:cs typeface="+mn-cs"/>
            </a:endParaRPr>
          </a:p>
          <a:p>
            <a:r>
              <a:rPr lang="tr-TR" sz="1200" b="1" u="none" kern="1200" dirty="0">
                <a:solidFill>
                  <a:schemeClr val="tx1"/>
                </a:solidFill>
                <a:effectLst/>
                <a:latin typeface="+mn-lt"/>
              </a:rPr>
              <a:t>Katılımcılar, kullanılabilir ise kendi kodlarını Minecraft: Education Edition ve/veya Windows 10'da Minecraft'a yükleyebilir.</a:t>
            </a:r>
          </a:p>
          <a:p>
            <a:r>
              <a:rPr lang="tr-TR" sz="1200" b="0" u="none" kern="1200" dirty="0">
                <a:solidFill>
                  <a:schemeClr val="tx1"/>
                </a:solidFill>
                <a:effectLst/>
                <a:latin typeface="+mn-lt"/>
              </a:rPr>
              <a:t>Katılımcılar, kodlarını gerçek oyuna aktarmak için Code Studio'yu kullanabilir ve kodlarının hayata geçişini izleyebilir!</a:t>
            </a:r>
          </a:p>
          <a:p>
            <a:endParaRPr lang="tr-TR" sz="1200" b="0" u="non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effectLst/>
                <a:latin typeface="+mn-lt"/>
              </a:rPr>
              <a:t>Minecraft: Education Edition'ı Keşfedin:</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Minecraft: Education Edition, okullar için oluşturulmuştur ve sınıf yönetim araçları, ders planları ve diğer içeriklerle birlikte gelir. Daha fazla bilgi için </a:t>
            </a:r>
            <a:r>
              <a:rPr lang="tr-TR" sz="1200" u="sng" kern="1200" dirty="0">
                <a:solidFill>
                  <a:schemeClr val="tx1"/>
                </a:solidFill>
                <a:effectLst/>
                <a:latin typeface="+mn-lt"/>
                <a:hlinkClick r:id="rId3"/>
              </a:rPr>
              <a:t>https://education.minecraft.net</a:t>
            </a:r>
            <a:r>
              <a:rPr lang="tr-TR" sz="1200" kern="1200" dirty="0">
                <a:solidFill>
                  <a:schemeClr val="tx1"/>
                </a:solidFill>
                <a:effectLst/>
                <a:latin typeface="+mn-lt"/>
              </a:rPr>
              <a:t> adresini ziyaret edin.</a:t>
            </a:r>
            <a:endParaRPr lang="tr-T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kern="1200" dirty="0">
                <a:solidFill>
                  <a:schemeClr val="tx1"/>
                </a:solidFill>
                <a:effectLst/>
                <a:latin typeface="+mn-lt"/>
              </a:rPr>
              <a:t>Topluluğunuza dijital okur yazarlıktan bilgisayar bilimi eğitimine kadar çeşitli dijital becerileri kazandırmanın yollarını keşfedin</a:t>
            </a:r>
            <a:br>
              <a:rPr dirty="0"/>
            </a:br>
            <a:r>
              <a:rPr lang="tr-TR" sz="1200" kern="1200" dirty="0">
                <a:solidFill>
                  <a:schemeClr val="tx1"/>
                </a:solidFill>
                <a:effectLst/>
                <a:latin typeface="+mn-lt"/>
              </a:rPr>
              <a:t>https://Microsoft.com/digitalskills </a:t>
            </a:r>
          </a:p>
          <a:p>
            <a:endParaRPr lang="tr-TR" b="0" u="none" dirty="0"/>
          </a:p>
          <a:p>
            <a:r>
              <a:rPr lang="tr-TR" sz="1200" b="1" kern="1200" dirty="0">
                <a:solidFill>
                  <a:schemeClr val="tx1"/>
                </a:solidFill>
                <a:effectLst/>
                <a:latin typeface="+mn-lt"/>
              </a:rPr>
              <a:t>Code.org (</a:t>
            </a:r>
            <a:r>
              <a:rPr lang="tr-TR" sz="1200" b="1" kern="1200" dirty="0">
                <a:solidFill>
                  <a:schemeClr val="tx1"/>
                </a:solidFill>
                <a:effectLst/>
                <a:latin typeface="+mn-lt"/>
                <a:hlinkClick r:id="rId4"/>
              </a:rPr>
              <a:t>https://code.org/educate</a:t>
            </a:r>
            <a:r>
              <a:rPr lang="tr-TR" sz="1200" b="1" kern="1200" dirty="0">
                <a:solidFill>
                  <a:schemeClr val="tx1"/>
                </a:solidFill>
                <a:effectLst/>
                <a:latin typeface="+mn-lt"/>
              </a:rPr>
              <a:t>)</a:t>
            </a:r>
            <a:r>
              <a:rPr lang="tr-TR" dirty="0"/>
              <a:t> </a:t>
            </a:r>
            <a:r>
              <a:rPr lang="tr-TR" b="0" u="none" dirty="0"/>
              <a:t>Code.org adresindeki eğitmenler için sunulan araçları kullanarak Hour of Code</a:t>
            </a:r>
            <a:r>
              <a:rPr lang="tr-TR" sz="3600" baseline="30000" dirty="0">
                <a:solidFill>
                  <a:schemeClr val="bg1"/>
                </a:solidFill>
                <a:latin typeface="Segoe Pro Light" charset="0"/>
              </a:rPr>
              <a:t>TM</a:t>
            </a:r>
            <a:r>
              <a:rPr lang="tr-TR" b="0" u="none" dirty="0"/>
              <a:t>'un ötesine geçin. Bilgisayar bilimini sınıfınızda öğretmeye başlamak için herhangi bir deneyime ihtiyacınız yoktur. Code.org sitesi ücretsiz olarak müfredat, ders planları, yüksek kaliteli profesyonel öğrenme programları, tüm sınıfların düzeyine uygun binlerce harika araç yani ihtiyacınız olan her şeyi bedelsiz sunar. </a:t>
            </a:r>
            <a:r>
              <a:rPr lang="tr-TR" sz="1200" kern="1200" dirty="0">
                <a:solidFill>
                  <a:schemeClr val="tx1"/>
                </a:solidFill>
                <a:effectLst/>
                <a:latin typeface="+mn-lt"/>
                <a:hlinkClick r:id="rId5"/>
              </a:rPr>
              <a:t>code.org/educate</a:t>
            </a:r>
            <a:r>
              <a:rPr lang="tr-TR" dirty="0"/>
              <a:t> </a:t>
            </a:r>
            <a:r>
              <a:rPr lang="tr-TR" b="0" u="none" dirty="0"/>
              <a:t>adresine gidin ve başlamak için sınıfınızın düzeyini seçin!</a:t>
            </a:r>
          </a:p>
          <a:p>
            <a:r>
              <a:rPr lang="tr-TR" b="0" u="none" dirty="0"/>
              <a:t> </a:t>
            </a:r>
          </a:p>
          <a:p>
            <a:r>
              <a:rPr lang="tr-TR" sz="1200" b="1" kern="1200" dirty="0">
                <a:solidFill>
                  <a:schemeClr val="tx1"/>
                </a:solidFill>
                <a:effectLst/>
                <a:latin typeface="+mn-lt"/>
              </a:rPr>
              <a:t>Code Studio (</a:t>
            </a:r>
            <a:r>
              <a:rPr lang="tr-TR" sz="1200" b="1" kern="1200" dirty="0">
                <a:solidFill>
                  <a:schemeClr val="tx1"/>
                </a:solidFill>
                <a:effectLst/>
                <a:latin typeface="+mn-lt"/>
                <a:hlinkClick r:id="rId6"/>
              </a:rPr>
              <a:t>https://studio.code.org</a:t>
            </a:r>
            <a:r>
              <a:rPr lang="tr-TR" sz="1200" b="1" kern="1200" dirty="0">
                <a:solidFill>
                  <a:schemeClr val="tx1"/>
                </a:solidFill>
                <a:effectLst/>
                <a:latin typeface="+mn-lt"/>
              </a:rPr>
              <a:t>) </a:t>
            </a:r>
            <a:r>
              <a:rPr lang="tr-TR" b="0" u="none" dirty="0"/>
              <a:t>Hour of Code</a:t>
            </a:r>
            <a:r>
              <a:rPr lang="tr-TR" sz="3600" baseline="30000" dirty="0">
                <a:solidFill>
                  <a:schemeClr val="bg1"/>
                </a:solidFill>
                <a:latin typeface="Segoe Pro Light" charset="0"/>
              </a:rPr>
              <a:t>TM</a:t>
            </a:r>
            <a:r>
              <a:rPr lang="tr-TR" b="0" u="none" dirty="0"/>
              <a:t> boyunca keyif aldınız mı? Bilgisayar bilimi dünyasında keşfedilecek daha çok şey var! Core Studio bulmaca, oyun ve tüm yaş grupları için kurslar sunar. Kendi oyunlarınızı ve uygulamalarınızı nasıl yapacağınızı öğrenin ve sonrasında bunları arkadaşlarınızla paylaşın. </a:t>
            </a:r>
            <a:r>
              <a:rPr lang="tr-TR" sz="1200" kern="1200" dirty="0">
                <a:solidFill>
                  <a:schemeClr val="tx1"/>
                </a:solidFill>
                <a:effectLst/>
                <a:latin typeface="+mn-lt"/>
                <a:hlinkClick r:id="rId7"/>
              </a:rPr>
              <a:t>studio.code.org</a:t>
            </a:r>
            <a:r>
              <a:rPr lang="tr-TR" b="0" u="none" dirty="0"/>
              <a:t> adresine gidin ve bugün başlayın!</a:t>
            </a:r>
          </a:p>
          <a:p>
            <a:endParaRPr lang="tr-TR" b="0" u="none" dirty="0"/>
          </a:p>
        </p:txBody>
      </p:sp>
      <p:sp>
        <p:nvSpPr>
          <p:cNvPr id="4" name="Slide Number Placeholder 3"/>
          <p:cNvSpPr>
            <a:spLocks noGrp="1"/>
          </p:cNvSpPr>
          <p:nvPr>
            <p:ph type="sldNum" sz="quarter" idx="10"/>
          </p:nvPr>
        </p:nvSpPr>
        <p:spPr/>
        <p:txBody>
          <a:bodyPr/>
          <a:lstStyle/>
          <a:p>
            <a:fld id="{88F0EC2C-E6BA-F248-9EDA-113245C923E1}" type="slidenum">
              <a:rPr lang="en-US" smtClean="0"/>
              <a:t>24</a:t>
            </a:fld>
            <a:endParaRPr lang="tr-TR"/>
          </a:p>
        </p:txBody>
      </p:sp>
    </p:spTree>
    <p:extLst>
      <p:ext uri="{BB962C8B-B14F-4D97-AF65-F5344CB8AC3E}">
        <p14:creationId xmlns:p14="http://schemas.microsoft.com/office/powerpoint/2010/main" val="357787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 </a:t>
            </a:r>
          </a:p>
          <a:p>
            <a:endParaRPr lang="tr-TR" b="1" u="sng" dirty="0"/>
          </a:p>
          <a:p>
            <a:endParaRPr lang="tr-TR" b="1" u="sng" dirty="0"/>
          </a:p>
          <a:p>
            <a:r>
              <a:rPr lang="tr-TR" b="1" u="sng" dirty="0"/>
              <a:t>SLAYT HEDEFİ:</a:t>
            </a:r>
            <a:r>
              <a:rPr lang="tr-TR"/>
              <a:t> </a:t>
            </a:r>
          </a:p>
          <a:p>
            <a:endParaRPr lang="tr-TR" b="0" u="none" baseline="0" dirty="0"/>
          </a:p>
          <a:p>
            <a:r>
              <a:rPr lang="tr-TR" b="0" u="none" baseline="0" dirty="0"/>
              <a:t>Etkinliği sonuçlandırma</a:t>
            </a:r>
          </a:p>
          <a:p>
            <a:endParaRPr lang="tr-TR" b="0" u="none" baseline="0"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r>
              <a:rPr lang="tr-TR" sz="1200" kern="1200" dirty="0">
                <a:solidFill>
                  <a:schemeClr val="tx1"/>
                </a:solidFill>
                <a:effectLst/>
                <a:latin typeface="+mn-lt"/>
              </a:rPr>
              <a:t>Bu görselin değiştirilmesi gerekirse yeni görselin aşağıdaki kriterlere uyduğundan emin olun: </a:t>
            </a:r>
            <a:endParaRPr lang="tr-TR" dirty="0"/>
          </a:p>
          <a:p>
            <a:pPr marL="628650" lvl="1" indent="-171450">
              <a:buFont typeface="Arial"/>
              <a:buChar char="•"/>
            </a:pPr>
            <a:r>
              <a:rPr lang="tr-TR" sz="1200" kern="1200" dirty="0">
                <a:solidFill>
                  <a:schemeClr val="tx1"/>
                </a:solidFill>
                <a:effectLst/>
                <a:latin typeface="+mn-lt"/>
              </a:rPr>
              <a:t>Hem erkekler hem kızlar bulunmalıdır </a:t>
            </a:r>
          </a:p>
          <a:p>
            <a:pPr marL="628650" lvl="1" indent="-171450">
              <a:buFont typeface="Arial"/>
              <a:buChar char="•"/>
            </a:pPr>
            <a:r>
              <a:rPr lang="tr-TR" sz="1200" kern="1200" dirty="0">
                <a:solidFill>
                  <a:schemeClr val="tx1"/>
                </a:solidFill>
                <a:effectLst/>
                <a:latin typeface="+mn-lt"/>
              </a:rPr>
              <a:t>Katılımcıları iyi vakit geçirirken göstermelidir. </a:t>
            </a:r>
            <a:endParaRPr lang="tr-TR" dirty="0">
              <a:effectLst/>
            </a:endParaRPr>
          </a:p>
          <a:p>
            <a:pPr marL="628650" lvl="1" indent="-171450">
              <a:buFont typeface="Arial"/>
              <a:buChar char="•"/>
            </a:pPr>
            <a:r>
              <a:rPr lang="tr-TR" sz="1200" kern="1200" dirty="0">
                <a:solidFill>
                  <a:schemeClr val="tx1"/>
                </a:solidFill>
                <a:effectLst/>
                <a:latin typeface="+mn-lt"/>
              </a:rPr>
              <a:t>Bireyleri değil bir grubu içermelidir. </a:t>
            </a:r>
            <a:endParaRPr lang="tr-TR" dirty="0">
              <a:effectLst/>
            </a:endParaRPr>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25</a:t>
            </a:fld>
            <a:endParaRPr lang="tr-TR"/>
          </a:p>
        </p:txBody>
      </p:sp>
    </p:spTree>
    <p:extLst>
      <p:ext uri="{BB962C8B-B14F-4D97-AF65-F5344CB8AC3E}">
        <p14:creationId xmlns:p14="http://schemas.microsoft.com/office/powerpoint/2010/main" val="2600322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Telif Hakkı 2017: </a:t>
            </a:r>
          </a:p>
          <a:p>
            <a:r>
              <a:rPr lang="tr-TR" sz="1200" kern="1200" dirty="0">
                <a:solidFill>
                  <a:schemeClr val="tx1"/>
                </a:solidFill>
                <a:effectLst/>
                <a:latin typeface="+mn-lt"/>
              </a:rPr>
              <a:t>Bu sunum lisanslıdır, satılamaz. Microsoft Corporation'ın açık yazılı onayını önceden almaksızın bu içeriği kopyalayamaz, uyarlayamaz, değiştiremez, türev çalışmalarını hazırlayamaz, dağıtamaz, herkese açık şekilde görüntüleyemez, satamaz veya ticari amaçlar için kullanamazsınız. </a:t>
            </a:r>
          </a:p>
          <a:p>
            <a:r>
              <a:rPr lang="tr-TR" sz="1200" kern="1200" dirty="0">
                <a:solidFill>
                  <a:schemeClr val="tx1"/>
                </a:solidFill>
                <a:effectLst/>
                <a:latin typeface="+mn-lt"/>
              </a:rPr>
              <a:t> </a:t>
            </a:r>
          </a:p>
          <a:p>
            <a:r>
              <a:rPr lang="tr-TR" sz="1200" kern="1200" dirty="0">
                <a:solidFill>
                  <a:schemeClr val="tx1"/>
                </a:solidFill>
                <a:effectLst/>
                <a:latin typeface="+mn-lt"/>
              </a:rPr>
              <a:t>Bu sunum size "olduğu gibi" esasıyla sağlanmıştır. Microsoft, açık veya zımni herhangi bir garanti vermez. URL ve diğer İnternet Web sitesi referansları da dahil olmak üzere, bu sunumda açıklanan bilgiler ve görünümler haber verilmeksizin değiştirilebilir. </a:t>
            </a:r>
          </a:p>
          <a:p>
            <a:r>
              <a:rPr lang="tr-TR" sz="1200" kern="1200" dirty="0">
                <a:solidFill>
                  <a:schemeClr val="tx1"/>
                </a:solidFill>
                <a:effectLst/>
                <a:latin typeface="+mn-lt"/>
              </a:rPr>
              <a:t> </a:t>
            </a:r>
          </a:p>
          <a:p>
            <a:r>
              <a:rPr lang="tr-TR" sz="1200" kern="1200" dirty="0">
                <a:solidFill>
                  <a:schemeClr val="tx1"/>
                </a:solidFill>
                <a:effectLst/>
                <a:latin typeface="+mn-lt"/>
              </a:rPr>
              <a:t>Burada gösterilen bazı örnekler yalnızca gösterim amacıyla sağlanmıştır ve gerçek değildir. Gerçek bir ilişki veya bağlantı kurulması amaçlanmamıştır ya da böyle bir çıkarımda bulunulmamalıdır. </a:t>
            </a:r>
          </a:p>
          <a:p>
            <a:r>
              <a:rPr lang="tr-TR" sz="1200" kern="1200" dirty="0">
                <a:solidFill>
                  <a:schemeClr val="tx1"/>
                </a:solidFill>
                <a:effectLst/>
                <a:latin typeface="+mn-lt"/>
              </a:rPr>
              <a:t> </a:t>
            </a:r>
          </a:p>
          <a:p>
            <a:r>
              <a:rPr lang="tr-TR" sz="1200" kern="1200" dirty="0">
                <a:solidFill>
                  <a:schemeClr val="tx1"/>
                </a:solidFill>
                <a:effectLst/>
                <a:latin typeface="+mn-lt"/>
              </a:rPr>
              <a:t>Bu sunumu kişisel kullanımınız için ve code.org ve diğer kod yazma etkinliklerinin parçası olarak sınıflar ve öğrencilerle birlikte kullanabilirsiniz. Bu sunum, size herhangi bir Microsoft ürünündeki herhangi bir fikri mülkiyet ile ilgili herhangi bir yasal hak sağlamaz. </a:t>
            </a:r>
          </a:p>
          <a:p>
            <a:r>
              <a:rPr lang="tr-TR" sz="1200" kern="1200" dirty="0">
                <a:solidFill>
                  <a:schemeClr val="tx1"/>
                </a:solidFill>
                <a:effectLst/>
                <a:latin typeface="+mn-lt"/>
              </a:rPr>
              <a:t> </a:t>
            </a:r>
          </a:p>
          <a:p>
            <a:r>
              <a:rPr lang="tr-TR" sz="1200" kern="1200" dirty="0">
                <a:solidFill>
                  <a:schemeClr val="tx1"/>
                </a:solidFill>
                <a:effectLst/>
                <a:latin typeface="+mn-lt"/>
                <a:hlinkClick r:id="rId3"/>
              </a:rPr>
              <a:t>http://www.microsoft.com/en-us/legal/intellectualproperty/trademarks/en-us.aspx</a:t>
            </a:r>
            <a:r>
              <a:rPr lang="tr-TR" sz="1200" kern="1200" dirty="0">
                <a:solidFill>
                  <a:schemeClr val="tx1"/>
                </a:solidFill>
                <a:effectLst/>
                <a:latin typeface="+mn-lt"/>
              </a:rPr>
              <a:t> adresinde belirtilen Microsoft ve ticari markalar, Microsoft şirketler grubuna ait ticari markalardır. Diğer tüm markalar, ilgili sahiplerinin mülküdür.</a:t>
            </a:r>
          </a:p>
          <a:p>
            <a:endParaRPr lang="tr-TR" b="1" u="sng" dirty="0"/>
          </a:p>
          <a:p>
            <a:pPr marL="0" marR="0" lvl="0" indent="0" algn="l" defTabSz="713203"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black"/>
                </a:solidFill>
                <a:effectLst/>
                <a:uLnTx/>
                <a:uFillTx/>
                <a:latin typeface="+mn-lt"/>
              </a:rPr>
              <a:t>© Code.org, 2017. Code.org®, CODE logosu ve Hour of Code®, Code.org'un ticari markalarıdır</a:t>
            </a:r>
            <a:endParaRPr kumimoji="0" lang="tr-T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tr-T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black"/>
                </a:solidFill>
                <a:effectLst/>
                <a:uLnTx/>
                <a:uFillTx/>
                <a:latin typeface="+mn-lt"/>
              </a:rPr>
              <a:t>Mojang © 2017. "Minecraft", Mojang AB şirketinin ticari markasıdır</a:t>
            </a: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tr-TR" sz="1200" b="0" i="0" u="none" strike="noStrike" kern="1200" cap="none" spc="0" normalizeH="0" baseline="0" noProof="0" dirty="0">
              <a:ln>
                <a:noFill/>
              </a:ln>
              <a:solidFill>
                <a:prstClr val="white"/>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dirty="0">
                <a:ln>
                  <a:noFill/>
                </a:ln>
                <a:solidFill>
                  <a:prstClr val="black"/>
                </a:solidFill>
                <a:effectLst/>
                <a:uLnTx/>
                <a:uFillTx/>
                <a:latin typeface="+mn-lt"/>
              </a:rPr>
              <a:t>© 2017 Microsoft Corporation. Tüm hakları saklıdır.</a:t>
            </a:r>
          </a:p>
          <a:p>
            <a:endParaRPr lang="en-US" b="1" u="sng" dirty="0"/>
          </a:p>
        </p:txBody>
      </p:sp>
      <p:sp>
        <p:nvSpPr>
          <p:cNvPr id="4" name="Slide Number Placeholder 3"/>
          <p:cNvSpPr>
            <a:spLocks noGrp="1"/>
          </p:cNvSpPr>
          <p:nvPr>
            <p:ph type="sldNum" sz="quarter" idx="10"/>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88F0EC2C-E6BA-F248-9EDA-113245C923E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373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u="none" dirty="0"/>
              <a:t>"'Kod' sözcüğünü duyduğunuzda aklınıza ne geliyor? "Kod yazma" ve bunun sizin için ne anlama geldiğiyle ilgili birkaç dakika düşünün."</a:t>
            </a:r>
          </a:p>
          <a:p>
            <a:endParaRPr lang="tr-TR" b="0" u="none" baseline="0" dirty="0"/>
          </a:p>
          <a:p>
            <a:r>
              <a:rPr lang="tr-TR" b="0" u="none" baseline="0" dirty="0"/>
              <a:t>[tartışmayı teşvik edin]</a:t>
            </a:r>
          </a:p>
          <a:p>
            <a:endParaRPr lang="tr-TR"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0" u="none" dirty="0"/>
              <a:t>"Şimdi kod yazmanın ne kadar popüler hale geldiğini ve sizin gibi kaç gencin bunu denediğini gösteren kısa bir video izleyelim!"</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SLAYT HEDEFİ:</a:t>
            </a:r>
            <a:r>
              <a:rPr lang="tr-TR"/>
              <a:t> </a:t>
            </a:r>
          </a:p>
          <a:p>
            <a:pPr marL="0" marR="0" indent="0" algn="l" defTabSz="914400" rtl="0" eaLnBrk="1" fontAlgn="auto" latinLnBrk="0" hangingPunct="1">
              <a:lnSpc>
                <a:spcPct val="100000"/>
              </a:lnSpc>
              <a:spcBef>
                <a:spcPts val="0"/>
              </a:spcBef>
              <a:spcAft>
                <a:spcPts val="0"/>
              </a:spcAft>
              <a:buClrTx/>
              <a:buSzTx/>
              <a:buFontTx/>
              <a:buNone/>
              <a:tabLst/>
              <a:defRPr/>
            </a:pPr>
            <a:endParaRPr lang="tr-TR"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baseline="0" dirty="0"/>
              <a:t>Amaç: Bir tartışmayı teşvik etme ve gençlerin kod yazmayla ilgili akıllarına yerleşmiş olabilecek düşünceleri ortaya çıkarma. Kod yazma ve bilgisayar bilimiyle ilgili, örneğin yalnızca matematiği iyi olanlara, "bilgisayar kurtlarına" veya çoğunlukla erkeklere göre olması gibi genel yanlış algıların olduğunu biliyoruz. Sonraki slaytlarda, öğreticiye geçmeden önce katılımcıların görüşünü değiştirmek için kod yazmayla ilgili yanlış algıları düzelteceğiz. </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dirty="0"/>
          </a:p>
          <a:p>
            <a:r>
              <a:rPr lang="tr-TR" b="1" u="sng" dirty="0"/>
              <a:t>YÜRÜTÜCÜ NOTLARI:</a:t>
            </a:r>
          </a:p>
          <a:p>
            <a:r>
              <a:rPr lang="tr-TR" b="0" u="none" dirty="0"/>
              <a:t>Dikkat edin, teşvik ederken hayali düşünceleri kullanarak bunları daha çok desteklemeyin. Grubunuza ne düşündüklerini sorun! Şaşırabilirsiniz!</a:t>
            </a:r>
          </a:p>
          <a:p>
            <a:endParaRPr lang="tr-TR"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b="0" u="none" dirty="0"/>
              <a:t>"Öncelikle, kod yazmanın son birkaç yılda ne kadar popüler hale geldiğini ve sizin gibi kaç gencin bunu denediğini gösteren kısa bir video izleyeceğiz!"</a:t>
            </a:r>
          </a:p>
        </p:txBody>
      </p:sp>
      <p:sp>
        <p:nvSpPr>
          <p:cNvPr id="4" name="Slide Number Placeholder 3"/>
          <p:cNvSpPr>
            <a:spLocks noGrp="1"/>
          </p:cNvSpPr>
          <p:nvPr>
            <p:ph type="sldNum" sz="quarter" idx="10"/>
          </p:nvPr>
        </p:nvSpPr>
        <p:spPr/>
        <p:txBody>
          <a:bodyPr/>
          <a:lstStyle/>
          <a:p>
            <a:fld id="{88F0EC2C-E6BA-F248-9EDA-113245C923E1}" type="slidenum">
              <a:rPr lang="en-US" smtClean="0"/>
              <a:t>3</a:t>
            </a:fld>
            <a:endParaRPr lang="tr-TR"/>
          </a:p>
        </p:txBody>
      </p:sp>
    </p:spTree>
    <p:extLst>
      <p:ext uri="{BB962C8B-B14F-4D97-AF65-F5344CB8AC3E}">
        <p14:creationId xmlns:p14="http://schemas.microsoft.com/office/powerpoint/2010/main" val="13476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SLAYT HEDEFİ:</a:t>
            </a:r>
          </a:p>
          <a:p>
            <a:endParaRPr lang="tr-TR" b="1" u="sng" baseline="0" dirty="0"/>
          </a:p>
          <a:p>
            <a:r>
              <a:rPr lang="tr-TR" b="0" u="none" baseline="0" dirty="0"/>
              <a:t>Gençlerin Hour of </a:t>
            </a:r>
            <a:r>
              <a:rPr lang="tr-TR" sz="1200" kern="1200" dirty="0">
                <a:solidFill>
                  <a:schemeClr val="tx1"/>
                </a:solidFill>
                <a:effectLst/>
                <a:latin typeface="+mn-lt"/>
              </a:rPr>
              <a:t>Code</a:t>
            </a:r>
            <a:r>
              <a:rPr lang="tr-TR" sz="3600" baseline="30000" dirty="0">
                <a:solidFill>
                  <a:schemeClr val="bg1"/>
                </a:solidFill>
                <a:latin typeface="Segoe Pro Light" charset="0"/>
              </a:rPr>
              <a:t>TM</a:t>
            </a:r>
            <a:r>
              <a:rPr lang="tr-TR" b="0" u="none" baseline="0" dirty="0"/>
              <a:t> öğreticisi konusunda heyecanlanmasını sağlama.</a:t>
            </a:r>
            <a:endParaRPr lang="tr-TR" b="1" u="sng" dirty="0"/>
          </a:p>
          <a:p>
            <a:endParaRPr lang="tr-TR" b="1" u="sng" dirty="0"/>
          </a:p>
          <a:p>
            <a:r>
              <a:rPr lang="tr-TR" b="1" u="sng" dirty="0"/>
              <a:t>BU SLAYT İÇİN RESİM TALİMATLARI:</a:t>
            </a:r>
            <a:endParaRPr lang="tr-TR" sz="1200" u="sng"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r>
              <a:rPr lang="tr-TR" dirty="0"/>
              <a:t>Video otomatik olarak oynatılır. </a:t>
            </a:r>
          </a:p>
          <a:p>
            <a:endParaRPr lang="tr-TR" dirty="0"/>
          </a:p>
          <a:p>
            <a:pPr marL="0" marR="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Dili veya altyazıları değiştirmek isterseniz aşağıdaki bağlantıda, videonun sağ alt köşesindeki 'ayarlar' dişli simgesine tıklayarak bunu yapabilirsiniz. Bunu yaparsanız bağlantıyı yeniden yerleştirmeniz gerekebilir: https://www.youtube.com/watch?t=1&amp;v=2DxWIxec6yo</a:t>
            </a:r>
            <a:endParaRPr lang="tr-TR" dirty="0"/>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a:solidFill>
                  <a:schemeClr val="tx1"/>
                </a:solidFill>
                <a:effectLst/>
                <a:latin typeface="+mn-lt"/>
              </a:rPr>
              <a:t>Code.org'da başka videolar bulunabilir ve dinleyici kitleniz için farklı bir mesaj arıyorsanız videoyu bunlarla değiştirebilirsiniz.</a:t>
            </a:r>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4</a:t>
            </a:fld>
            <a:endParaRPr lang="tr-TR"/>
          </a:p>
        </p:txBody>
      </p:sp>
    </p:spTree>
    <p:extLst>
      <p:ext uri="{BB962C8B-B14F-4D97-AF65-F5344CB8AC3E}">
        <p14:creationId xmlns:p14="http://schemas.microsoft.com/office/powerpoint/2010/main" val="1377435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“Şimdi kod yazmanın ne </a:t>
            </a:r>
            <a:r>
              <a:rPr lang="tr-TR" b="0" i="1" u="none" dirty="0"/>
              <a:t>olmadığı </a:t>
            </a:r>
            <a:r>
              <a:rPr lang="tr-TR" b="0" u="none" dirty="0"/>
              <a:t>hakkında konuşalım! Kod yazma tek başınıza yapmanız gereken bir şey değildir ve düşündüğünüz kadar zor değildir!”</a:t>
            </a:r>
            <a:endParaRPr lang="tr-TR" b="1" u="sng" dirty="0"/>
          </a:p>
          <a:p>
            <a:endParaRPr lang="tr-TR" b="1" u="sng" dirty="0"/>
          </a:p>
          <a:p>
            <a:r>
              <a:rPr lang="tr-TR" b="1" u="sng" dirty="0"/>
              <a:t>SLAYT HEDEFİ: </a:t>
            </a:r>
          </a:p>
          <a:p>
            <a:endParaRPr lang="tr-TR" sz="1200" kern="1200" dirty="0">
              <a:solidFill>
                <a:schemeClr val="tx1"/>
              </a:solidFill>
              <a:effectLst/>
              <a:latin typeface="+mn-lt"/>
              <a:ea typeface="+mn-ea"/>
              <a:cs typeface="+mn-cs"/>
            </a:endParaRPr>
          </a:p>
          <a:p>
            <a:r>
              <a:rPr lang="tr-TR" sz="1200" kern="1200" dirty="0">
                <a:solidFill>
                  <a:schemeClr val="tx1"/>
                </a:solidFill>
                <a:effectLst/>
                <a:latin typeface="+mn-lt"/>
              </a:rPr>
              <a:t>5.-8. slaytlar 11-14 yaş aralığındaki gençlerin kod yazan insanların neye benzediği ve kod yazmanın gerçekten ne olduğu hakkındaki ön yargılarını kırmayı hedeflemektedir. Bu gençlerin klişelerden kurtulmalarını sağlamak için kod yazmanın ne olmadığını göstermeyi gerçekten istiyoruz: </a:t>
            </a:r>
            <a:endParaRPr lang="tr-TR" dirty="0"/>
          </a:p>
          <a:p>
            <a:pPr marL="628650" lvl="1" indent="-171450">
              <a:buFont typeface="Arial"/>
              <a:buChar char="•"/>
            </a:pPr>
            <a:r>
              <a:rPr lang="tr-TR" sz="1200" kern="1200" dirty="0">
                <a:solidFill>
                  <a:schemeClr val="tx1"/>
                </a:solidFill>
                <a:effectLst/>
                <a:latin typeface="+mn-lt"/>
              </a:rPr>
              <a:t>Tek başına yapılan bir iş </a:t>
            </a:r>
            <a:endParaRPr lang="tr-TR" dirty="0">
              <a:effectLst/>
            </a:endParaRPr>
          </a:p>
          <a:p>
            <a:pPr marL="628650" lvl="1" indent="-171450">
              <a:buFont typeface="Arial"/>
              <a:buChar char="•"/>
            </a:pPr>
            <a:r>
              <a:rPr lang="tr-TR" sz="1200" kern="1200" dirty="0">
                <a:solidFill>
                  <a:schemeClr val="tx1"/>
                </a:solidFill>
                <a:effectLst/>
                <a:latin typeface="+mn-lt"/>
              </a:rPr>
              <a:t>Eril bir iş </a:t>
            </a:r>
            <a:endParaRPr lang="tr-TR" dirty="0">
              <a:effectLst/>
            </a:endParaRPr>
          </a:p>
          <a:p>
            <a:pPr marL="628650" lvl="1" indent="-171450">
              <a:buFont typeface="Arial"/>
              <a:buChar char="•"/>
            </a:pPr>
            <a:r>
              <a:rPr lang="tr-TR" sz="1200" kern="1200" dirty="0">
                <a:solidFill>
                  <a:schemeClr val="tx1"/>
                </a:solidFill>
                <a:effectLst/>
                <a:latin typeface="+mn-lt"/>
              </a:rPr>
              <a:t>Yalnızca "bilgisayar kurtlarına" göre</a:t>
            </a:r>
            <a:endParaRPr lang="tr-TR" dirty="0">
              <a:effectLst/>
            </a:endParaRPr>
          </a:p>
          <a:p>
            <a:pPr marL="628650" lvl="1" indent="-171450">
              <a:buFont typeface="Arial"/>
              <a:buChar char="•"/>
            </a:pPr>
            <a:r>
              <a:rPr lang="tr-TR" sz="1200" kern="1200" dirty="0">
                <a:solidFill>
                  <a:schemeClr val="tx1"/>
                </a:solidFill>
                <a:effectLst/>
                <a:latin typeface="+mn-lt"/>
              </a:rPr>
              <a:t>Yalnızca matematiği iyi olan insanlara göre </a:t>
            </a:r>
            <a:endParaRPr lang="tr-TR" dirty="0">
              <a:effectLst/>
            </a:endParaRPr>
          </a:p>
          <a:p>
            <a:pPr marL="628650" lvl="1" indent="-171450">
              <a:buFont typeface="Arial"/>
              <a:buChar char="•"/>
            </a:pPr>
            <a:r>
              <a:rPr lang="tr-TR" sz="1200" kern="1200" dirty="0">
                <a:solidFill>
                  <a:schemeClr val="tx1"/>
                </a:solidFill>
                <a:effectLst/>
                <a:latin typeface="+mn-lt"/>
              </a:rPr>
              <a:t>Yalnızca bilgisayar programları geliştirmek isteyenlere göre </a:t>
            </a:r>
          </a:p>
          <a:p>
            <a:endParaRPr lang="tr-T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5</a:t>
            </a:fld>
            <a:endParaRPr lang="tr-TR"/>
          </a:p>
        </p:txBody>
      </p:sp>
    </p:spTree>
    <p:extLst>
      <p:ext uri="{BB962C8B-B14F-4D97-AF65-F5344CB8AC3E}">
        <p14:creationId xmlns:p14="http://schemas.microsoft.com/office/powerpoint/2010/main" val="2075371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"Kod yazma, durmadan masanızda tek başınıza oturmak demek de değildir! Çok yönlü kod yazma ekipleri daha iyi çözümler ve daha iyi yazılım ürünleri oluşturur. </a:t>
            </a:r>
            <a:endParaRPr lang="tr-TR" b="1" u="sng" dirty="0"/>
          </a:p>
          <a:p>
            <a:endParaRPr lang="tr-TR" b="1" u="sng" dirty="0"/>
          </a:p>
          <a:p>
            <a:r>
              <a:rPr lang="tr-TR" b="1" u="sng" dirty="0"/>
              <a:t>SLAYT HEDEFİ: </a:t>
            </a:r>
          </a:p>
          <a:p>
            <a:endParaRPr lang="tr-TR" b="1" u="sng" dirty="0"/>
          </a:p>
          <a:p>
            <a:r>
              <a:rPr lang="tr-TR" sz="1200" kern="1200" dirty="0">
                <a:solidFill>
                  <a:schemeClr val="tx1"/>
                </a:solidFill>
                <a:latin typeface="+mn-lt"/>
              </a:rPr>
              <a:t>Herkes kod yazabilir. Çok yönlü kod yazma ekipleri daha iyi yazılım ürünleri oluşturur.</a:t>
            </a:r>
            <a:endParaRPr lang="tr-TR" sz="1200" kern="1200" dirty="0">
              <a:solidFill>
                <a:schemeClr val="tx1"/>
              </a:solidFill>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6</a:t>
            </a:fld>
            <a:endParaRPr lang="tr-TR"/>
          </a:p>
        </p:txBody>
      </p:sp>
    </p:spTree>
    <p:extLst>
      <p:ext uri="{BB962C8B-B14F-4D97-AF65-F5344CB8AC3E}">
        <p14:creationId xmlns:p14="http://schemas.microsoft.com/office/powerpoint/2010/main" val="140194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u="none" dirty="0"/>
              <a:t>“Kod yazmanın </a:t>
            </a:r>
            <a:r>
              <a:rPr lang="tr-TR" b="0" i="1" u="none" baseline="0" dirty="0"/>
              <a:t>aslında </a:t>
            </a:r>
            <a:r>
              <a:rPr lang="tr-TR" b="0" i="0" u="none" baseline="0" dirty="0"/>
              <a:t>ofisteki kedilere gerçekten çok yardımcı olduğunu bilmiyor olabilirsiniz…”</a:t>
            </a:r>
            <a:endParaRPr lang="tr-TR" b="1" u="sng" dirty="0"/>
          </a:p>
          <a:p>
            <a:endParaRPr lang="tr-TR" b="1" u="sng" dirty="0"/>
          </a:p>
          <a:p>
            <a:r>
              <a:rPr lang="tr-TR" b="1" u="sng" dirty="0"/>
              <a:t>SLAYT HEDEFİ:</a:t>
            </a:r>
            <a:endParaRPr lang="tr-TR" b="0" u="none" dirty="0"/>
          </a:p>
          <a:p>
            <a:endParaRPr lang="tr-TR" b="0" u="none"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Bu slayt insanları güldürmek için, yalnızca eğlence amaçlı bir şaka!</a:t>
            </a:r>
            <a:r>
              <a:rPr lang="tr-TR" dirty="0"/>
              <a:t> </a:t>
            </a:r>
            <a:endParaRPr lang="tr-TR" b="1" u="sng" dirty="0"/>
          </a:p>
          <a:p>
            <a:endParaRPr lang="tr-TR" b="1" dirty="0"/>
          </a:p>
          <a:p>
            <a:r>
              <a:rPr lang="tr-TR" b="1" u="sng" dirty="0"/>
              <a:t>BU SLAYT İÇİN GÖRSEL YÖNERGELERİ:</a:t>
            </a:r>
          </a:p>
          <a:p>
            <a:endParaRPr lang="tr-TR" sz="1200" b="1" u="sng" kern="1200" baseline="0" dirty="0">
              <a:solidFill>
                <a:schemeClr val="tx1"/>
              </a:solidFill>
              <a:effectLst/>
              <a:latin typeface="+mn-lt"/>
              <a:ea typeface="+mn-ea"/>
              <a:cs typeface="+mn-cs"/>
            </a:endParaRPr>
          </a:p>
          <a:p>
            <a:r>
              <a:rPr lang="tr-TR" sz="1200" b="0" u="none" kern="1200" baseline="0" dirty="0">
                <a:solidFill>
                  <a:schemeClr val="tx1"/>
                </a:solidFill>
                <a:effectLst/>
                <a:latin typeface="+mn-lt"/>
              </a:rPr>
              <a:t>Bu slayttaki görsel, dinleyicinin ilgisini çekmek için saçma bir fotoğraf veya .gif olabilir. </a:t>
            </a:r>
            <a:endParaRPr lang="tr-TR" sz="1200" b="0" u="none" kern="1200" dirty="0">
              <a:solidFill>
                <a:schemeClr val="tx1"/>
              </a:solidFill>
              <a:effectLst/>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7</a:t>
            </a:fld>
            <a:endParaRPr lang="tr-TR"/>
          </a:p>
        </p:txBody>
      </p:sp>
    </p:spTree>
    <p:extLst>
      <p:ext uri="{BB962C8B-B14F-4D97-AF65-F5344CB8AC3E}">
        <p14:creationId xmlns:p14="http://schemas.microsoft.com/office/powerpoint/2010/main" val="15861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u="sng" dirty="0"/>
              <a:t>ÖRNEK METİN:</a:t>
            </a:r>
          </a:p>
          <a:p>
            <a:endParaRPr lang="tr-TR" b="1" u="sng" dirty="0"/>
          </a:p>
          <a:p>
            <a:r>
              <a:rPr lang="tr-TR" b="0" u="none" dirty="0"/>
              <a:t>“Şakaydı!”</a:t>
            </a:r>
          </a:p>
          <a:p>
            <a:endParaRPr lang="tr-TR" b="1" u="sng" dirty="0"/>
          </a:p>
          <a:p>
            <a:r>
              <a:rPr lang="tr-TR" b="1" u="sng" dirty="0"/>
              <a:t>SLAYT HEDEFİ:</a:t>
            </a:r>
          </a:p>
          <a:p>
            <a:endParaRPr lang="tr-TR" b="1" u="sng" dirty="0"/>
          </a:p>
          <a:p>
            <a:r>
              <a:rPr lang="tr-TR" b="0" u="none" dirty="0"/>
              <a:t>Önceki slaytın şaka olduğunu göstermek.</a:t>
            </a:r>
          </a:p>
          <a:p>
            <a:endParaRPr lang="tr-TR" b="1" dirty="0"/>
          </a:p>
        </p:txBody>
      </p:sp>
      <p:sp>
        <p:nvSpPr>
          <p:cNvPr id="4" name="Slide Number Placeholder 3"/>
          <p:cNvSpPr>
            <a:spLocks noGrp="1"/>
          </p:cNvSpPr>
          <p:nvPr>
            <p:ph type="sldNum" sz="quarter" idx="10"/>
          </p:nvPr>
        </p:nvSpPr>
        <p:spPr/>
        <p:txBody>
          <a:bodyPr/>
          <a:lstStyle/>
          <a:p>
            <a:fld id="{88F0EC2C-E6BA-F248-9EDA-113245C923E1}" type="slidenum">
              <a:rPr lang="en-US" smtClean="0"/>
              <a:t>8</a:t>
            </a:fld>
            <a:endParaRPr lang="tr-TR"/>
          </a:p>
        </p:txBody>
      </p:sp>
    </p:spTree>
    <p:extLst>
      <p:ext uri="{BB962C8B-B14F-4D97-AF65-F5344CB8AC3E}">
        <p14:creationId xmlns:p14="http://schemas.microsoft.com/office/powerpoint/2010/main" val="394885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b="1" u="sng" dirty="0"/>
              <a:t>ÖRNEK METİN: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1" u="sng" dirty="0"/>
          </a:p>
          <a:p>
            <a:pPr marL="0" marR="0" indent="0" algn="l" defTabSz="914400" rtl="0" eaLnBrk="1" fontAlgn="auto" latinLnBrk="0" hangingPunct="1">
              <a:lnSpc>
                <a:spcPct val="100000"/>
              </a:lnSpc>
              <a:spcBef>
                <a:spcPts val="0"/>
              </a:spcBef>
              <a:spcAft>
                <a:spcPts val="0"/>
              </a:spcAft>
              <a:buClrTx/>
              <a:buSzTx/>
              <a:buFontTx/>
              <a:buNone/>
              <a:tabLst/>
              <a:defRPr/>
            </a:pPr>
            <a:r>
              <a:rPr lang="tr-TR" b="0" u="none" dirty="0"/>
              <a:t>“Şimdi kod yazmanın </a:t>
            </a:r>
            <a:r>
              <a:rPr lang="tr-TR" b="0" i="1" u="none" dirty="0"/>
              <a:t>gerçekten</a:t>
            </a:r>
            <a:r>
              <a:rPr lang="tr-TR" b="0" u="none" dirty="0"/>
              <a:t> ne olduğu hakkında konuşalım! Bilmiyor olabilirsiniz ama kod yazmak işbirliğine dayalı, erkekler </a:t>
            </a:r>
            <a:r>
              <a:rPr lang="tr-TR" b="0" i="1" u="none" baseline="0" dirty="0"/>
              <a:t>ve</a:t>
            </a:r>
            <a:r>
              <a:rPr lang="tr-TR" b="0" u="none" dirty="0"/>
              <a:t> kızlara yönelik bir iş!”</a:t>
            </a:r>
          </a:p>
          <a:p>
            <a:endParaRPr lang="tr-TR" b="1" u="sng" dirty="0"/>
          </a:p>
          <a:p>
            <a:r>
              <a:rPr lang="tr-TR" b="1" u="sng" dirty="0"/>
              <a:t>SLAYT HEDEFİ:</a:t>
            </a:r>
          </a:p>
          <a:p>
            <a:endParaRPr lang="tr-TR" b="1" u="sng" dirty="0"/>
          </a:p>
          <a:p>
            <a:r>
              <a:rPr lang="tr-TR" sz="1200" kern="1200" dirty="0">
                <a:solidFill>
                  <a:schemeClr val="tx1"/>
                </a:solidFill>
                <a:effectLst/>
                <a:latin typeface="+mn-lt"/>
              </a:rPr>
              <a:t>9.-12. slaytlarda görsel olarak</a:t>
            </a:r>
            <a:r>
              <a:rPr lang="tr-TR"/>
              <a:t> </a:t>
            </a:r>
            <a:r>
              <a:rPr lang="tr-TR" sz="1200" kern="1200" dirty="0">
                <a:solidFill>
                  <a:schemeClr val="tx1"/>
                </a:solidFill>
                <a:effectLst/>
                <a:latin typeface="+mn-lt"/>
              </a:rPr>
              <a:t>gençlere kod yazarak nasıl eğlenileceğini gösteriyoruz. Kod yazmanın </a:t>
            </a:r>
            <a:r>
              <a:rPr lang="tr-TR" sz="1200" b="1" kern="1200" dirty="0">
                <a:solidFill>
                  <a:schemeClr val="tx1"/>
                </a:solidFill>
                <a:effectLst/>
                <a:latin typeface="+mn-lt"/>
              </a:rPr>
              <a:t>ne</a:t>
            </a:r>
            <a:r>
              <a:rPr lang="tr-TR"/>
              <a:t> </a:t>
            </a:r>
            <a:r>
              <a:rPr lang="tr-TR" sz="1200" b="1" kern="1200" dirty="0">
                <a:solidFill>
                  <a:schemeClr val="tx1"/>
                </a:solidFill>
                <a:effectLst/>
                <a:latin typeface="+mn-lt"/>
              </a:rPr>
              <a:t>olduğunu</a:t>
            </a:r>
            <a:r>
              <a:rPr lang="tr-TR" sz="1200" kern="1200" dirty="0">
                <a:solidFill>
                  <a:schemeClr val="tx1"/>
                </a:solidFill>
                <a:effectLst/>
                <a:latin typeface="+mn-lt"/>
              </a:rPr>
              <a:t> gerçekten vurgulamak istiyoruz: </a:t>
            </a:r>
            <a:endParaRPr lang="tr-TR" dirty="0">
              <a:effectLst/>
            </a:endParaRPr>
          </a:p>
          <a:p>
            <a:pPr marL="628650" lvl="1" indent="-171450">
              <a:buFont typeface="Arial"/>
              <a:buChar char="•"/>
            </a:pPr>
            <a:r>
              <a:rPr lang="tr-TR" sz="1200" kern="1200" dirty="0">
                <a:solidFill>
                  <a:schemeClr val="tx1"/>
                </a:solidFill>
                <a:effectLst/>
                <a:latin typeface="+mn-lt"/>
              </a:rPr>
              <a:t>İşbirliğine dayalıdır </a:t>
            </a:r>
            <a:endParaRPr lang="tr-TR" dirty="0">
              <a:effectLst/>
            </a:endParaRPr>
          </a:p>
          <a:p>
            <a:pPr marL="628650" lvl="1" indent="-171450">
              <a:buFont typeface="Arial"/>
              <a:buChar char="•"/>
            </a:pPr>
            <a:r>
              <a:rPr lang="tr-TR" sz="1200" kern="1200" dirty="0">
                <a:solidFill>
                  <a:schemeClr val="tx1"/>
                </a:solidFill>
                <a:effectLst/>
                <a:latin typeface="+mn-lt"/>
              </a:rPr>
              <a:t>Hem erkeklere hem de kızlara yöneliktir</a:t>
            </a:r>
            <a:endParaRPr lang="tr-TR" dirty="0">
              <a:effectLst/>
            </a:endParaRPr>
          </a:p>
          <a:p>
            <a:pPr marL="628650" lvl="1" indent="-171450">
              <a:buFont typeface="Arial"/>
              <a:buChar char="•"/>
            </a:pPr>
            <a:r>
              <a:rPr lang="tr-TR" sz="1200" kern="1200" dirty="0">
                <a:solidFill>
                  <a:schemeClr val="tx1"/>
                </a:solidFill>
                <a:effectLst/>
                <a:latin typeface="+mn-lt"/>
              </a:rPr>
              <a:t>İçe kapanık ve dışa dönük insanlar içindir </a:t>
            </a:r>
            <a:endParaRPr lang="tr-TR" dirty="0">
              <a:effectLst/>
            </a:endParaRPr>
          </a:p>
          <a:p>
            <a:pPr marL="628650" lvl="1" indent="-171450">
              <a:buFont typeface="Arial"/>
              <a:buChar char="•"/>
            </a:pPr>
            <a:r>
              <a:rPr lang="tr-TR" sz="1200" kern="1200" dirty="0">
                <a:solidFill>
                  <a:schemeClr val="tx1"/>
                </a:solidFill>
                <a:effectLst/>
                <a:latin typeface="+mn-lt"/>
              </a:rPr>
              <a:t>Sorun çözmeyle ilgilidir Kod yazmak aslında çok az matematik bilgisi gerektirir </a:t>
            </a:r>
            <a:endParaRPr lang="tr-TR" dirty="0">
              <a:effectLst/>
            </a:endParaRPr>
          </a:p>
          <a:p>
            <a:pPr marL="628650" lvl="1" indent="-171450">
              <a:buFont typeface="Arial"/>
              <a:buChar char="•"/>
            </a:pPr>
            <a:r>
              <a:rPr lang="tr-TR" sz="1200" kern="1200" dirty="0">
                <a:solidFill>
                  <a:schemeClr val="tx1"/>
                </a:solidFill>
                <a:effectLst/>
                <a:latin typeface="+mn-lt"/>
              </a:rPr>
              <a:t>Tutkularını beslemek için bilgisayar kullanmak isteyen insanlara göredir </a:t>
            </a:r>
            <a:endParaRPr lang="tr-TR" dirty="0">
              <a:effectLst/>
            </a:endParaRPr>
          </a:p>
          <a:p>
            <a:endParaRPr lang="tr-TR" b="1" dirty="0"/>
          </a:p>
          <a:p>
            <a:r>
              <a:rPr lang="tr-TR" b="1" u="sng" dirty="0"/>
              <a:t>BU SLAYT İÇİN GÖRSEL YÖNERGELERİ:</a:t>
            </a:r>
            <a:endParaRPr lang="tr-TR" sz="1200" u="sng"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r>
              <a:rPr lang="tr-TR" sz="1200" kern="1200" dirty="0">
                <a:solidFill>
                  <a:schemeClr val="tx1"/>
                </a:solidFill>
                <a:effectLst/>
                <a:latin typeface="+mn-lt"/>
              </a:rPr>
              <a:t>Bu görselin değiştirilmesi gerekirse yeni görselin aşağıdaki kriterlere uyduğundan emin olun: </a:t>
            </a:r>
            <a:endParaRPr lang="tr-TR" dirty="0"/>
          </a:p>
          <a:p>
            <a:pPr marL="628650" lvl="1" indent="-171450">
              <a:buFont typeface="Arial"/>
              <a:buChar char="•"/>
            </a:pPr>
            <a:r>
              <a:rPr lang="tr-TR" sz="1200" kern="1200" dirty="0">
                <a:solidFill>
                  <a:schemeClr val="tx1"/>
                </a:solidFill>
                <a:effectLst/>
                <a:latin typeface="+mn-lt"/>
              </a:rPr>
              <a:t>Ergenlik çağında/ortaokul yaş grubundaki gençleri içermelidir </a:t>
            </a:r>
            <a:endParaRPr lang="tr-TR" dirty="0">
              <a:effectLst/>
            </a:endParaRPr>
          </a:p>
          <a:p>
            <a:pPr marL="628650" lvl="1" indent="-171450">
              <a:buFont typeface="Arial"/>
              <a:buChar char="•"/>
            </a:pPr>
            <a:r>
              <a:rPr lang="tr-TR" sz="1200" kern="1200" dirty="0">
                <a:solidFill>
                  <a:schemeClr val="tx1"/>
                </a:solidFill>
                <a:effectLst/>
                <a:latin typeface="+mn-lt"/>
              </a:rPr>
              <a:t>Katılımcıları teknolojiyle iyi vakit geçirirken göstermelidir.</a:t>
            </a:r>
            <a:endParaRPr lang="tr-TR" dirty="0">
              <a:effectLst/>
            </a:endParaRPr>
          </a:p>
          <a:p>
            <a:pPr marL="628650" lvl="1" indent="-171450">
              <a:buFont typeface="Arial"/>
              <a:buChar char="•"/>
            </a:pPr>
            <a:r>
              <a:rPr lang="tr-TR" sz="1200" kern="1200" dirty="0">
                <a:solidFill>
                  <a:schemeClr val="tx1"/>
                </a:solidFill>
                <a:effectLst/>
                <a:latin typeface="+mn-lt"/>
              </a:rPr>
              <a:t>Bireyleri değil bir grubu içermelidir. </a:t>
            </a:r>
          </a:p>
          <a:p>
            <a:pPr marL="628650" marR="0" lvl="1" indent="-171450" algn="l" defTabSz="914400" rtl="0" eaLnBrk="1" fontAlgn="auto" latinLnBrk="0" hangingPunct="1">
              <a:lnSpc>
                <a:spcPct val="100000"/>
              </a:lnSpc>
              <a:spcBef>
                <a:spcPts val="0"/>
              </a:spcBef>
              <a:spcAft>
                <a:spcPts val="0"/>
              </a:spcAft>
              <a:buClrTx/>
              <a:buSzTx/>
              <a:buFont typeface="Arial"/>
              <a:buChar char="•"/>
              <a:tabLst/>
              <a:defRPr/>
            </a:pPr>
            <a:r>
              <a:rPr lang="tr-TR" sz="1200" kern="1200" dirty="0">
                <a:solidFill>
                  <a:schemeClr val="tx1"/>
                </a:solidFill>
                <a:effectLst/>
                <a:latin typeface="+mn-lt"/>
              </a:rPr>
              <a:t>Kız çocukları da içermelidir</a:t>
            </a:r>
            <a:endParaRPr lang="tr-TR" dirty="0">
              <a:effectLst/>
            </a:endParaRPr>
          </a:p>
          <a:p>
            <a:endParaRPr lang="tr-TR" sz="1200" kern="1200" dirty="0">
              <a:solidFill>
                <a:schemeClr val="tx1"/>
              </a:solidFill>
              <a:effectLst/>
              <a:latin typeface="+mn-lt"/>
              <a:ea typeface="+mn-ea"/>
              <a:cs typeface="+mn-cs"/>
            </a:endParaRPr>
          </a:p>
          <a:p>
            <a:endParaRPr lang="tr-TR" sz="1200" kern="1200" dirty="0">
              <a:solidFill>
                <a:schemeClr val="tx1"/>
              </a:solidFill>
              <a:effectLst/>
              <a:latin typeface="+mn-lt"/>
              <a:ea typeface="+mn-ea"/>
              <a:cs typeface="+mn-cs"/>
            </a:endParaRPr>
          </a:p>
          <a:p>
            <a:endParaRPr lang="tr-TR" dirty="0"/>
          </a:p>
        </p:txBody>
      </p:sp>
      <p:sp>
        <p:nvSpPr>
          <p:cNvPr id="4" name="Slide Number Placeholder 3"/>
          <p:cNvSpPr>
            <a:spLocks noGrp="1"/>
          </p:cNvSpPr>
          <p:nvPr>
            <p:ph type="sldNum" sz="quarter" idx="10"/>
          </p:nvPr>
        </p:nvSpPr>
        <p:spPr/>
        <p:txBody>
          <a:bodyPr/>
          <a:lstStyle/>
          <a:p>
            <a:fld id="{88F0EC2C-E6BA-F248-9EDA-113245C923E1}" type="slidenum">
              <a:rPr lang="en-US" smtClean="0"/>
              <a:t>9</a:t>
            </a:fld>
            <a:endParaRPr lang="tr-TR"/>
          </a:p>
        </p:txBody>
      </p:sp>
    </p:spTree>
    <p:extLst>
      <p:ext uri="{BB962C8B-B14F-4D97-AF65-F5344CB8AC3E}">
        <p14:creationId xmlns:p14="http://schemas.microsoft.com/office/powerpoint/2010/main" val="91254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9B59C-C004-5A44-B9CA-56741D3BB1DF}"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6337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26A87D-8AFB-9D4F-8D56-1761F024AE1B}"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60589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BFA237-96DD-B14D-9ABA-F7681A8342CD}"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078336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E533D-FE8A-294E-AED5-BA52B60DE48C}"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33940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A16C25-8D9F-824D-A099-76B21120BAD2}" type="datetime1">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59674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12BCF-67E0-1648-B4C3-2FAD8AC0B233}"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769155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35DDAC-65DB-234E-9294-8A49E7113294}" type="datetime1">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89795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8BFDCA-01B5-014B-A3F0-BB00078DC65D}" type="datetime1">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478018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A397-6A2E-E94F-B8C4-DDF6AF0713D9}" type="datetime1">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11916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B3C0862-0501-834F-846E-3C6395BB2B9E}"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213723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DBA573-475B-4B42-AD33-5C1A4303AB89}" type="datetime1">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781E3-FF4B-EC42-A17F-8D66E4334D12}" type="slidenum">
              <a:rPr lang="en-US" smtClean="0"/>
              <a:t>‹#›</a:t>
            </a:fld>
            <a:endParaRPr lang="en-US"/>
          </a:p>
        </p:txBody>
      </p:sp>
    </p:spTree>
    <p:extLst>
      <p:ext uri="{BB962C8B-B14F-4D97-AF65-F5344CB8AC3E}">
        <p14:creationId xmlns:p14="http://schemas.microsoft.com/office/powerpoint/2010/main" val="164000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67E46FF7-969A-CE48-B675-E97143700550}" type="datetime1">
              <a:rPr lang="en-US" smtClean="0"/>
              <a:t>11/2/2017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697781E3-FF4B-EC42-A17F-8D66E4334D12}" type="slidenum">
              <a:rPr lang="en-US" smtClean="0"/>
              <a:t>‹#›</a:t>
            </a:fld>
            <a:endParaRPr lang="en-US"/>
          </a:p>
        </p:txBody>
      </p:sp>
    </p:spTree>
    <p:extLst>
      <p:ext uri="{BB962C8B-B14F-4D97-AF65-F5344CB8AC3E}">
        <p14:creationId xmlns:p14="http://schemas.microsoft.com/office/powerpoint/2010/main" val="16181529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ideo" Target="https://www.youtube.com/embed/ip051U7Rvds"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2" y="-22504"/>
            <a:ext cx="9116501" cy="5715000"/>
          </a:xfrm>
          <a:prstGeom prst="rect">
            <a:avLst/>
          </a:prstGeom>
        </p:spPr>
      </p:pic>
      <p:sp>
        <p:nvSpPr>
          <p:cNvPr id="13" name="Rectangle 12"/>
          <p:cNvSpPr/>
          <p:nvPr/>
        </p:nvSpPr>
        <p:spPr>
          <a:xfrm>
            <a:off x="338328" y="3995928"/>
            <a:ext cx="3652222" cy="1200329"/>
          </a:xfrm>
          <a:prstGeom prst="rect">
            <a:avLst/>
          </a:prstGeom>
        </p:spPr>
        <p:txBody>
          <a:bodyPr wrap="square">
            <a:spAutoFit/>
          </a:bodyPr>
          <a:lstStyle/>
          <a:p>
            <a:r>
              <a:rPr lang="tr-TR" sz="3600" dirty="0">
                <a:solidFill>
                  <a:schemeClr val="bg1"/>
                </a:solidFill>
                <a:latin typeface="Segoe UI Light" panose="020B0502040204020203" pitchFamily="34" charset="0"/>
              </a:rPr>
              <a:t>Hour of Code</a:t>
            </a:r>
            <a:r>
              <a:rPr lang="tr-TR" sz="3600" baseline="30000" dirty="0">
                <a:solidFill>
                  <a:schemeClr val="bg1"/>
                </a:solidFill>
                <a:latin typeface="Segoe UI Light" panose="020B0502040204020203" pitchFamily="34" charset="0"/>
              </a:rPr>
              <a:t>TM</a:t>
            </a:r>
          </a:p>
          <a:p>
            <a:r>
              <a:rPr lang="tr-TR" sz="3600" dirty="0">
                <a:solidFill>
                  <a:schemeClr val="bg1"/>
                </a:solidFill>
                <a:latin typeface="Segoe UI Light" panose="020B0502040204020203" pitchFamily="34" charset="0"/>
              </a:rPr>
              <a:t>Hoş Geldiniz</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5" name="Picture 14" descr="Microsoft"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5" name="Title 4" hidden="1"/>
          <p:cNvSpPr>
            <a:spLocks noGrp="1"/>
          </p:cNvSpPr>
          <p:nvPr>
            <p:ph type="ctrTitle"/>
          </p:nvPr>
        </p:nvSpPr>
        <p:spPr/>
        <p:txBody>
          <a:bodyPr/>
          <a:lstStyle/>
          <a:p>
            <a:r>
              <a:rPr lang="en-IE" dirty="0"/>
              <a:t>Hour of </a:t>
            </a:r>
            <a:r>
              <a:rPr lang="en-IE" dirty="0" err="1"/>
              <a:t>CodeTM</a:t>
            </a:r>
            <a:r>
              <a:rPr lang="en-IE" dirty="0"/>
              <a:t> </a:t>
            </a:r>
            <a:r>
              <a:rPr lang="en-IE" dirty="0" err="1"/>
              <a:t>hoş</a:t>
            </a:r>
            <a:r>
              <a:rPr lang="en-IE" dirty="0"/>
              <a:t> </a:t>
            </a:r>
            <a:r>
              <a:rPr lang="en-IE" dirty="0" err="1"/>
              <a:t>geldiniz</a:t>
            </a:r>
            <a:r>
              <a:rPr lang="en-IE" dirty="0"/>
              <a:t>.</a:t>
            </a:r>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1</a:t>
            </a:fld>
            <a:endParaRPr lang="tr-TR" dirty="0"/>
          </a:p>
        </p:txBody>
      </p:sp>
    </p:spTree>
    <p:extLst>
      <p:ext uri="{BB962C8B-B14F-4D97-AF65-F5344CB8AC3E}">
        <p14:creationId xmlns:p14="http://schemas.microsoft.com/office/powerpoint/2010/main" val="65286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ir proje üzerinde birlikte çalışan birkaç çocuk" title="Bir proje üzerinde birlikte çalışan birkaç çocuk"/>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16844" y="172907"/>
            <a:ext cx="6914862" cy="536918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228599" y="2872802"/>
            <a:ext cx="434340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İşte bu.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err="1"/>
              <a:t>Ve</a:t>
            </a:r>
            <a:r>
              <a:rPr lang="en-IE" dirty="0"/>
              <a:t> </a:t>
            </a:r>
            <a:r>
              <a:rPr lang="en-IE" dirty="0" err="1"/>
              <a:t>bu</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10</a:t>
            </a:fld>
            <a:endParaRPr lang="tr-TR" dirty="0"/>
          </a:p>
        </p:txBody>
      </p:sp>
    </p:spTree>
    <p:extLst>
      <p:ext uri="{BB962C8B-B14F-4D97-AF65-F5344CB8AC3E}">
        <p14:creationId xmlns:p14="http://schemas.microsoft.com/office/powerpoint/2010/main" val="203529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647700" y="2540668"/>
            <a:ext cx="3695700" cy="646331"/>
          </a:xfrm>
          <a:prstGeom prst="rect">
            <a:avLst/>
          </a:prstGeom>
        </p:spPr>
        <p:txBody>
          <a:bodyPr wrap="square">
            <a:spAutoFit/>
          </a:bodyPr>
          <a:lstStyle/>
          <a:p>
            <a:r>
              <a:rPr lang="tr-TR" sz="3600" dirty="0">
                <a:solidFill>
                  <a:schemeClr val="bg1"/>
                </a:solidFill>
                <a:latin typeface="Segoe UI Light" panose="020B0502040204020203" pitchFamily="34" charset="0"/>
              </a:rPr>
              <a:t>Kod yazmak...</a:t>
            </a:r>
          </a:p>
        </p:txBody>
      </p:sp>
      <p:sp>
        <p:nvSpPr>
          <p:cNvPr id="5" name="Title 4" hidden="1"/>
          <p:cNvSpPr>
            <a:spLocks noGrp="1"/>
          </p:cNvSpPr>
          <p:nvPr>
            <p:ph type="ctrTitle"/>
          </p:nvPr>
        </p:nvSpPr>
        <p:spPr/>
        <p:txBody>
          <a:bodyPr/>
          <a:lstStyle/>
          <a:p>
            <a:r>
              <a:rPr lang="en-IE" dirty="0" err="1"/>
              <a:t>Kod</a:t>
            </a:r>
            <a:r>
              <a:rPr lang="en-IE" dirty="0"/>
              <a:t> </a:t>
            </a:r>
            <a:r>
              <a:rPr lang="en-IE" dirty="0" err="1"/>
              <a:t>yazmak</a:t>
            </a:r>
            <a:endParaRPr lang="en-IE" dirty="0"/>
          </a:p>
        </p:txBody>
      </p:sp>
      <p:sp>
        <p:nvSpPr>
          <p:cNvPr id="6" name="Subtitle 5"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11</a:t>
            </a:fld>
            <a:endParaRPr lang="tr-TR" dirty="0"/>
          </a:p>
        </p:txBody>
      </p:sp>
    </p:spTree>
    <p:extLst>
      <p:ext uri="{BB962C8B-B14F-4D97-AF65-F5344CB8AC3E}">
        <p14:creationId xmlns:p14="http://schemas.microsoft.com/office/powerpoint/2010/main" val="10799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nvPicPr>
        <p:blipFill>
          <a:blip r:embed="rId3"/>
          <a:stretch>
            <a:fillRect/>
          </a:stretch>
        </p:blipFill>
        <p:spPr>
          <a:xfrm>
            <a:off x="-451380" y="0"/>
            <a:ext cx="8566302" cy="5715000"/>
          </a:xfrm>
          <a:prstGeom prst="rect">
            <a:avLst/>
          </a:prstGeom>
        </p:spPr>
      </p:pic>
      <p:pic>
        <p:nvPicPr>
          <p:cNvPr id="8" name="Picture 7"/>
          <p:cNvPicPr>
            <a:picLocks/>
          </p:cNvPicPr>
          <p:nvPr/>
        </p:nvPicPr>
        <p:blipFill>
          <a:blip r:embed="rId4">
            <a:extLst>
              <a:ext uri="{28A0092B-C50C-407E-A947-70E740481C1C}">
                <a14:useLocalDpi xmlns:a14="http://schemas.microsoft.com/office/drawing/2010/main" val="0"/>
              </a:ext>
            </a:extLst>
          </a:blip>
          <a:stretch>
            <a:fillRect/>
          </a:stretch>
        </p:blipFill>
        <p:spPr>
          <a:xfrm>
            <a:off x="-450000" y="0"/>
            <a:ext cx="9594000" cy="5715000"/>
          </a:xfrm>
          <a:prstGeom prst="rect">
            <a:avLst/>
          </a:prstGeom>
        </p:spPr>
      </p:pic>
      <p:sp>
        <p:nvSpPr>
          <p:cNvPr id="17" name="Rectangle 16"/>
          <p:cNvSpPr/>
          <p:nvPr/>
        </p:nvSpPr>
        <p:spPr>
          <a:xfrm>
            <a:off x="4572000" y="2883752"/>
            <a:ext cx="4342724"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Sorun çözmektir</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708" y="2039112"/>
            <a:ext cx="685800" cy="685800"/>
          </a:xfrm>
          <a:prstGeom prst="rect">
            <a:avLst/>
          </a:prstGeom>
        </p:spPr>
      </p:pic>
      <p:sp>
        <p:nvSpPr>
          <p:cNvPr id="6" name="Title 5" hidden="1"/>
          <p:cNvSpPr>
            <a:spLocks noGrp="1"/>
          </p:cNvSpPr>
          <p:nvPr>
            <p:ph type="ctrTitle"/>
          </p:nvPr>
        </p:nvSpPr>
        <p:spPr/>
        <p:txBody>
          <a:bodyPr/>
          <a:lstStyle/>
          <a:p>
            <a:r>
              <a:rPr lang="en-IE" dirty="0" err="1"/>
              <a:t>Sorun</a:t>
            </a:r>
            <a:r>
              <a:rPr lang="en-IE" dirty="0"/>
              <a:t> </a:t>
            </a:r>
            <a:r>
              <a:rPr lang="en-IE" dirty="0" err="1"/>
              <a:t>çözmektir</a:t>
            </a:r>
            <a:endParaRPr lang="en-IE" dirty="0"/>
          </a:p>
        </p:txBody>
      </p:sp>
      <p:sp>
        <p:nvSpPr>
          <p:cNvPr id="7" name="Subtitle 6" hidden="1"/>
          <p:cNvSpPr>
            <a:spLocks noGrp="1"/>
          </p:cNvSpPr>
          <p:nvPr>
            <p:ph type="subTitle" idx="1"/>
          </p:nvPr>
        </p:nvSpPr>
        <p:spPr/>
        <p:txBody>
          <a:bodyPr/>
          <a:lstStyle/>
          <a:p>
            <a:endParaRPr lang="en-IE"/>
          </a:p>
        </p:txBody>
      </p:sp>
      <p:sp>
        <p:nvSpPr>
          <p:cNvPr id="4" name="Slide Number Placeholder 3" hidden="1"/>
          <p:cNvSpPr>
            <a:spLocks noGrp="1"/>
          </p:cNvSpPr>
          <p:nvPr>
            <p:ph type="sldNum" sz="quarter" idx="12"/>
          </p:nvPr>
        </p:nvSpPr>
        <p:spPr/>
        <p:txBody>
          <a:bodyPr/>
          <a:lstStyle/>
          <a:p>
            <a:fld id="{697781E3-FF4B-EC42-A17F-8D66E4334D12}" type="slidenum">
              <a:rPr lang="en-US" smtClean="0"/>
              <a:pPr/>
              <a:t>12</a:t>
            </a:fld>
            <a:endParaRPr lang="tr-TR" dirty="0"/>
          </a:p>
        </p:txBody>
      </p:sp>
    </p:spTree>
    <p:extLst>
      <p:ext uri="{BB962C8B-B14F-4D97-AF65-F5344CB8AC3E}">
        <p14:creationId xmlns:p14="http://schemas.microsoft.com/office/powerpoint/2010/main" val="888821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nkli kalemler " title="Renkli kalemler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39248" cy="54775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3" name="Rectangle 12"/>
          <p:cNvSpPr/>
          <p:nvPr/>
        </p:nvSpPr>
        <p:spPr>
          <a:xfrm>
            <a:off x="4572000" y="2883752"/>
            <a:ext cx="4342724"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Yaratıcılıktır</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4" name="Title 3" hidden="1"/>
          <p:cNvSpPr>
            <a:spLocks noGrp="1"/>
          </p:cNvSpPr>
          <p:nvPr>
            <p:ph type="ctrTitle"/>
          </p:nvPr>
        </p:nvSpPr>
        <p:spPr/>
        <p:txBody>
          <a:bodyPr/>
          <a:lstStyle/>
          <a:p>
            <a:r>
              <a:rPr lang="en-IE" dirty="0" err="1"/>
              <a:t>Yaratıcılıktır</a:t>
            </a:r>
            <a:endParaRPr lang="en-IE" dirty="0"/>
          </a:p>
        </p:txBody>
      </p:sp>
      <p:sp>
        <p:nvSpPr>
          <p:cNvPr id="8" name="Subtitle 7" hidden="1"/>
          <p:cNvSpPr>
            <a:spLocks noGrp="1"/>
          </p:cNvSpPr>
          <p:nvPr>
            <p:ph type="subTitle" idx="1"/>
          </p:nvPr>
        </p:nvSpPr>
        <p:spPr/>
        <p:txBody>
          <a:bodyPr/>
          <a:lstStyle/>
          <a:p>
            <a:endParaRPr lang="en-IE"/>
          </a:p>
        </p:txBody>
      </p:sp>
      <p:sp>
        <p:nvSpPr>
          <p:cNvPr id="6" name="Slide Number Placeholder 5" hidden="1"/>
          <p:cNvSpPr>
            <a:spLocks noGrp="1"/>
          </p:cNvSpPr>
          <p:nvPr>
            <p:ph type="sldNum" sz="quarter" idx="12"/>
          </p:nvPr>
        </p:nvSpPr>
        <p:spPr/>
        <p:txBody>
          <a:bodyPr/>
          <a:lstStyle/>
          <a:p>
            <a:fld id="{697781E3-FF4B-EC42-A17F-8D66E4334D12}" type="slidenum">
              <a:rPr lang="en-US" smtClean="0"/>
              <a:pPr/>
              <a:t>13</a:t>
            </a:fld>
            <a:endParaRPr lang="tr-TR" dirty="0"/>
          </a:p>
        </p:txBody>
      </p:sp>
    </p:spTree>
    <p:extLst>
      <p:ext uri="{BB962C8B-B14F-4D97-AF65-F5344CB8AC3E}">
        <p14:creationId xmlns:p14="http://schemas.microsoft.com/office/powerpoint/2010/main" val="276247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irls Who Code 2 | by msc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 y="0"/>
            <a:ext cx="4809067"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8900" y="2041358"/>
            <a:ext cx="685800" cy="685800"/>
          </a:xfrm>
          <a:prstGeom prst="rect">
            <a:avLst/>
          </a:prstGeom>
        </p:spPr>
      </p:pic>
      <p:sp>
        <p:nvSpPr>
          <p:cNvPr id="11" name="Rectangle 10"/>
          <p:cNvSpPr/>
          <p:nvPr/>
        </p:nvSpPr>
        <p:spPr>
          <a:xfrm>
            <a:off x="4572000" y="2883752"/>
            <a:ext cx="4342724"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İşbirliğidir</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IE" dirty="0" err="1"/>
              <a:t>İşbirliğidir</a:t>
            </a:r>
            <a:endParaRPr lang="en-IE" dirty="0"/>
          </a:p>
        </p:txBody>
      </p:sp>
      <p:sp>
        <p:nvSpPr>
          <p:cNvPr id="7" name="Subtitle 6"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14</a:t>
            </a:fld>
            <a:endParaRPr lang="tr-TR" dirty="0"/>
          </a:p>
        </p:txBody>
      </p:sp>
    </p:spTree>
    <p:extLst>
      <p:ext uri="{BB962C8B-B14F-4D97-AF65-F5344CB8AC3E}">
        <p14:creationId xmlns:p14="http://schemas.microsoft.com/office/powerpoint/2010/main" val="120476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6643" y="2041604"/>
            <a:ext cx="4041607" cy="1754327"/>
          </a:xfrm>
          <a:prstGeom prst="rect">
            <a:avLst/>
          </a:prstGeom>
        </p:spPr>
        <p:txBody>
          <a:bodyPr wrap="square">
            <a:spAutoFit/>
          </a:bodyPr>
          <a:lstStyle/>
          <a:p>
            <a:r>
              <a:rPr lang="tr-TR" sz="3600" dirty="0">
                <a:latin typeface="Segoe UI Light" panose="020B0502040204020203" pitchFamily="34" charset="0"/>
              </a:rPr>
              <a:t>Siz ve arkadaşlarınız ne yapmaktan hoşlanırsınız? </a:t>
            </a:r>
          </a:p>
        </p:txBody>
      </p:sp>
      <p:sp>
        <p:nvSpPr>
          <p:cNvPr id="27" name="Rectangle 26"/>
          <p:cNvSpPr/>
          <p:nvPr/>
        </p:nvSpPr>
        <p:spPr>
          <a:xfrm>
            <a:off x="224588" y="2868793"/>
            <a:ext cx="434741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Soru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en-IE" dirty="0"/>
              <a:t>Ne </a:t>
            </a:r>
            <a:r>
              <a:rPr lang="en-IE" dirty="0" err="1"/>
              <a:t>yapmayı</a:t>
            </a:r>
            <a:r>
              <a:rPr lang="en-IE" dirty="0"/>
              <a:t> </a:t>
            </a:r>
            <a:r>
              <a:rPr lang="en-IE" dirty="0" err="1"/>
              <a:t>seversiniz</a:t>
            </a:r>
            <a:r>
              <a:rPr lang="en-IE" dirty="0"/>
              <a:t>?</a:t>
            </a:r>
          </a:p>
        </p:txBody>
      </p:sp>
      <p:sp>
        <p:nvSpPr>
          <p:cNvPr id="4" name="Subtitle 3" hidden="1"/>
          <p:cNvSpPr>
            <a:spLocks noGrp="1"/>
          </p:cNvSpPr>
          <p:nvPr>
            <p:ph type="subTitle" idx="1"/>
          </p:nvPr>
        </p:nvSpPr>
        <p:spPr/>
        <p:txBody>
          <a:bodyPr/>
          <a:lstStyle/>
          <a:p>
            <a:endParaRPr lang="en-IE"/>
          </a:p>
        </p:txBody>
      </p:sp>
      <p:sp>
        <p:nvSpPr>
          <p:cNvPr id="12" name="Slide Number Placeholder 11" hidden="1"/>
          <p:cNvSpPr>
            <a:spLocks noGrp="1"/>
          </p:cNvSpPr>
          <p:nvPr>
            <p:ph type="sldNum" sz="quarter" idx="12"/>
          </p:nvPr>
        </p:nvSpPr>
        <p:spPr/>
        <p:txBody>
          <a:bodyPr/>
          <a:lstStyle/>
          <a:p>
            <a:fld id="{697781E3-FF4B-EC42-A17F-8D66E4334D12}" type="slidenum">
              <a:rPr lang="en-US" smtClean="0"/>
              <a:pPr/>
              <a:t>15</a:t>
            </a:fld>
            <a:endParaRPr lang="tr-TR" dirty="0"/>
          </a:p>
        </p:txBody>
      </p:sp>
    </p:spTree>
    <p:extLst>
      <p:ext uri="{BB962C8B-B14F-4D97-AF65-F5344CB8AC3E}">
        <p14:creationId xmlns:p14="http://schemas.microsoft.com/office/powerpoint/2010/main" val="28543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ytap" title="Mayta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0"/>
            <a:ext cx="8659091" cy="571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en-IE"/>
              <a:t>İlgi alanlarınızı hayata geçirin</a:t>
            </a:r>
            <a:endParaRPr lang="en-IE" dirty="0"/>
          </a:p>
        </p:txBody>
      </p:sp>
      <p:sp>
        <p:nvSpPr>
          <p:cNvPr id="16" name="Subtitle 15"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16</a:t>
            </a:fld>
            <a:endParaRPr lang="tr-TR" dirty="0"/>
          </a:p>
        </p:txBody>
      </p:sp>
      <p:sp>
        <p:nvSpPr>
          <p:cNvPr id="4" name="TextBox 3"/>
          <p:cNvSpPr txBox="1"/>
          <p:nvPr/>
        </p:nvSpPr>
        <p:spPr>
          <a:xfrm>
            <a:off x="669924" y="3525719"/>
            <a:ext cx="3673476" cy="320040"/>
          </a:xfrm>
          <a:prstGeom prst="rect">
            <a:avLst/>
          </a:prstGeom>
          <a:solidFill>
            <a:schemeClr val="accent6"/>
          </a:solidFill>
        </p:spPr>
        <p:txBody>
          <a:bodyPr wrap="square" rtlCol="0">
            <a:spAutoFit/>
          </a:bodyPr>
          <a:lstStyle/>
          <a:p>
            <a:endParaRPr lang="en-US" dirty="0"/>
          </a:p>
        </p:txBody>
      </p:sp>
      <p:sp>
        <p:nvSpPr>
          <p:cNvPr id="11" name="TextBox 10"/>
          <p:cNvSpPr txBox="1"/>
          <p:nvPr/>
        </p:nvSpPr>
        <p:spPr>
          <a:xfrm>
            <a:off x="676274" y="4069133"/>
            <a:ext cx="1266826" cy="320040"/>
          </a:xfrm>
          <a:prstGeom prst="rect">
            <a:avLst/>
          </a:prstGeom>
          <a:solidFill>
            <a:schemeClr val="accent6"/>
          </a:solidFill>
        </p:spPr>
        <p:txBody>
          <a:bodyPr wrap="square" rtlCol="0">
            <a:spAutoFit/>
          </a:bodyPr>
          <a:lstStyle/>
          <a:p>
            <a:endParaRPr lang="en-US" dirty="0"/>
          </a:p>
        </p:txBody>
      </p:sp>
      <p:sp>
        <p:nvSpPr>
          <p:cNvPr id="10" name="TextBox 9"/>
          <p:cNvSpPr txBox="1"/>
          <p:nvPr/>
        </p:nvSpPr>
        <p:spPr>
          <a:xfrm>
            <a:off x="2257424" y="2977205"/>
            <a:ext cx="1196976" cy="320040"/>
          </a:xfrm>
          <a:prstGeom prst="rect">
            <a:avLst/>
          </a:prstGeom>
          <a:solidFill>
            <a:schemeClr val="accent6"/>
          </a:solidFill>
        </p:spPr>
        <p:txBody>
          <a:bodyPr wrap="square" rtlCol="0">
            <a:spAutoFit/>
          </a:bodyPr>
          <a:lstStyle/>
          <a:p>
            <a:endParaRPr lang="en-US" dirty="0"/>
          </a:p>
        </p:txBody>
      </p:sp>
      <p:sp>
        <p:nvSpPr>
          <p:cNvPr id="14" name="Rectangle 13"/>
          <p:cNvSpPr/>
          <p:nvPr/>
        </p:nvSpPr>
        <p:spPr>
          <a:xfrm>
            <a:off x="657225" y="1648589"/>
            <a:ext cx="4029075" cy="2862322"/>
          </a:xfrm>
          <a:prstGeom prst="rect">
            <a:avLst/>
          </a:prstGeom>
        </p:spPr>
        <p:txBody>
          <a:bodyPr wrap="square" anchor="ctr" anchorCtr="0">
            <a:spAutoFit/>
          </a:bodyPr>
          <a:lstStyle/>
          <a:p>
            <a:r>
              <a:rPr lang="tr-TR" sz="3600" dirty="0">
                <a:solidFill>
                  <a:schemeClr val="bg1"/>
                </a:solidFill>
                <a:latin typeface="Segoe UI Light" panose="020B0502040204020203" pitchFamily="34" charset="0"/>
              </a:rPr>
              <a:t>İlgi alanlarınız ne olursa olsun, kod yazmak onları hayata geçirmenizi sağlar. </a:t>
            </a:r>
          </a:p>
        </p:txBody>
      </p:sp>
    </p:spTree>
    <p:extLst>
      <p:ext uri="{BB962C8B-B14F-4D97-AF65-F5344CB8AC3E}">
        <p14:creationId xmlns:p14="http://schemas.microsoft.com/office/powerpoint/2010/main" val="35591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otoğraf makinesiyle fotoğraf çeken genç bir kadın" title="Fotoğraf makinesiyle fotoğraf çeken genç bir kadın"/>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114" y="0"/>
            <a:ext cx="8947727" cy="57109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5" name="Title 4" hidden="1"/>
          <p:cNvSpPr>
            <a:spLocks noGrp="1"/>
          </p:cNvSpPr>
          <p:nvPr>
            <p:ph type="ctrTitle"/>
          </p:nvPr>
        </p:nvSpPr>
        <p:spPr/>
        <p:txBody>
          <a:bodyPr/>
          <a:lstStyle/>
          <a:p>
            <a:r>
              <a:rPr lang="en-IE" dirty="0" err="1"/>
              <a:t>Öğrendiklerinizi</a:t>
            </a:r>
            <a:r>
              <a:rPr lang="en-IE" dirty="0"/>
              <a:t> </a:t>
            </a:r>
            <a:r>
              <a:rPr lang="en-IE" dirty="0" err="1"/>
              <a:t>uygulayın</a:t>
            </a:r>
            <a:endParaRPr lang="en-IE" dirty="0"/>
          </a:p>
        </p:txBody>
      </p:sp>
      <p:sp>
        <p:nvSpPr>
          <p:cNvPr id="9" name="Subtitle 8" hidden="1"/>
          <p:cNvSpPr>
            <a:spLocks noGrp="1"/>
          </p:cNvSpPr>
          <p:nvPr>
            <p:ph type="subTitle" idx="1"/>
          </p:nvPr>
        </p:nvSpPr>
        <p:spPr/>
        <p:txBody>
          <a:bodyPr/>
          <a:lstStyle/>
          <a:p>
            <a:endParaRPr lang="en-IE"/>
          </a:p>
        </p:txBody>
      </p:sp>
      <p:sp>
        <p:nvSpPr>
          <p:cNvPr id="2" name="Slide Number Placeholder 1"/>
          <p:cNvSpPr>
            <a:spLocks noGrp="1"/>
          </p:cNvSpPr>
          <p:nvPr>
            <p:ph type="sldNum" sz="quarter" idx="12"/>
          </p:nvPr>
        </p:nvSpPr>
        <p:spPr/>
        <p:txBody>
          <a:bodyPr/>
          <a:lstStyle/>
          <a:p>
            <a:fld id="{697781E3-FF4B-EC42-A17F-8D66E4334D12}" type="slidenum">
              <a:rPr lang="en-US" smtClean="0"/>
              <a:pPr/>
              <a:t>17</a:t>
            </a:fld>
            <a:endParaRPr lang="tr-TR" dirty="0"/>
          </a:p>
        </p:txBody>
      </p:sp>
      <p:sp>
        <p:nvSpPr>
          <p:cNvPr id="6" name="TextBox 5"/>
          <p:cNvSpPr txBox="1"/>
          <p:nvPr/>
        </p:nvSpPr>
        <p:spPr>
          <a:xfrm>
            <a:off x="669924" y="3038868"/>
            <a:ext cx="3178176" cy="320040"/>
          </a:xfrm>
          <a:prstGeom prst="rect">
            <a:avLst/>
          </a:prstGeom>
          <a:solidFill>
            <a:schemeClr val="accent6"/>
          </a:solidFill>
        </p:spPr>
        <p:txBody>
          <a:bodyPr wrap="square" rtlCol="0">
            <a:spAutoFit/>
          </a:bodyPr>
          <a:lstStyle/>
          <a:p>
            <a:endParaRPr lang="en-US" dirty="0"/>
          </a:p>
        </p:txBody>
      </p:sp>
      <p:sp>
        <p:nvSpPr>
          <p:cNvPr id="7" name="TextBox 6"/>
          <p:cNvSpPr txBox="1"/>
          <p:nvPr/>
        </p:nvSpPr>
        <p:spPr>
          <a:xfrm>
            <a:off x="669925" y="3578618"/>
            <a:ext cx="2517776" cy="320040"/>
          </a:xfrm>
          <a:prstGeom prst="rect">
            <a:avLst/>
          </a:prstGeom>
          <a:solidFill>
            <a:schemeClr val="accent6"/>
          </a:solidFill>
        </p:spPr>
        <p:txBody>
          <a:bodyPr wrap="square" rtlCol="0">
            <a:spAutoFit/>
          </a:bodyPr>
          <a:lstStyle/>
          <a:p>
            <a:endParaRPr lang="en-US" dirty="0"/>
          </a:p>
        </p:txBody>
      </p:sp>
      <p:sp>
        <p:nvSpPr>
          <p:cNvPr id="10" name="TextBox 9"/>
          <p:cNvSpPr txBox="1"/>
          <p:nvPr/>
        </p:nvSpPr>
        <p:spPr>
          <a:xfrm>
            <a:off x="669924" y="4143768"/>
            <a:ext cx="1247776" cy="320040"/>
          </a:xfrm>
          <a:prstGeom prst="rect">
            <a:avLst/>
          </a:prstGeom>
          <a:solidFill>
            <a:schemeClr val="accent6"/>
          </a:solidFill>
        </p:spPr>
        <p:txBody>
          <a:bodyPr wrap="square" rtlCol="0">
            <a:spAutoFit/>
          </a:bodyPr>
          <a:lstStyle/>
          <a:p>
            <a:endParaRPr lang="en-US" dirty="0"/>
          </a:p>
        </p:txBody>
      </p:sp>
      <p:sp>
        <p:nvSpPr>
          <p:cNvPr id="11" name="TextBox 10"/>
          <p:cNvSpPr txBox="1"/>
          <p:nvPr/>
        </p:nvSpPr>
        <p:spPr>
          <a:xfrm>
            <a:off x="669924" y="2483112"/>
            <a:ext cx="3028951" cy="320040"/>
          </a:xfrm>
          <a:prstGeom prst="rect">
            <a:avLst/>
          </a:prstGeom>
          <a:solidFill>
            <a:schemeClr val="accent6"/>
          </a:solidFill>
        </p:spPr>
        <p:txBody>
          <a:bodyPr wrap="square" rtlCol="0">
            <a:spAutoFit/>
          </a:bodyPr>
          <a:lstStyle/>
          <a:p>
            <a:endParaRPr lang="en-US" dirty="0"/>
          </a:p>
        </p:txBody>
      </p:sp>
      <p:sp>
        <p:nvSpPr>
          <p:cNvPr id="14" name="Rectangle 13"/>
          <p:cNvSpPr/>
          <p:nvPr/>
        </p:nvSpPr>
        <p:spPr>
          <a:xfrm>
            <a:off x="609600" y="1155848"/>
            <a:ext cx="3930316" cy="3416320"/>
          </a:xfrm>
          <a:prstGeom prst="rect">
            <a:avLst/>
          </a:prstGeom>
        </p:spPr>
        <p:txBody>
          <a:bodyPr wrap="square" anchor="ctr" anchorCtr="0">
            <a:spAutoFit/>
          </a:bodyPr>
          <a:lstStyle/>
          <a:p>
            <a:r>
              <a:rPr lang="tr-TR" sz="3600" dirty="0">
                <a:solidFill>
                  <a:schemeClr val="bg1"/>
                </a:solidFill>
                <a:latin typeface="Segoe UI Light" panose="020B0502040204020203" pitchFamily="34" charset="0"/>
              </a:rPr>
              <a:t>Hour of Code</a:t>
            </a:r>
            <a:r>
              <a:rPr lang="tr-TR" sz="3600" baseline="30000" dirty="0">
                <a:solidFill>
                  <a:schemeClr val="bg1"/>
                </a:solidFill>
                <a:latin typeface="Segoe UI Light" panose="020B0502040204020203" pitchFamily="34" charset="0"/>
              </a:rPr>
              <a:t>TM </a:t>
            </a:r>
            <a:r>
              <a:rPr lang="tr-TR" sz="3600" dirty="0">
                <a:solidFill>
                  <a:schemeClr val="bg1"/>
                </a:solidFill>
                <a:latin typeface="Segoe UI Light" panose="020B0502040204020203" pitchFamily="34" charset="0"/>
              </a:rPr>
              <a:t>eğitiminiz sırasında </a:t>
            </a:r>
          </a:p>
          <a:p>
            <a:r>
              <a:rPr lang="tr-TR" sz="3600" dirty="0">
                <a:solidFill>
                  <a:schemeClr val="bg1"/>
                </a:solidFill>
                <a:latin typeface="Segoe UI Light" panose="020B0502040204020203" pitchFamily="34" charset="0"/>
              </a:rPr>
              <a:t>aldığınız bilgiler</a:t>
            </a:r>
          </a:p>
          <a:p>
            <a:r>
              <a:rPr lang="tr-TR" sz="3600" dirty="0">
                <a:solidFill>
                  <a:schemeClr val="bg1"/>
                </a:solidFill>
                <a:latin typeface="Segoe UI Light" panose="020B0502040204020203" pitchFamily="34" charset="0"/>
              </a:rPr>
              <a:t>ve ilgi alanlarınız arasında bağ kurun. </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Tree>
    <p:extLst>
      <p:ext uri="{BB962C8B-B14F-4D97-AF65-F5344CB8AC3E}">
        <p14:creationId xmlns:p14="http://schemas.microsoft.com/office/powerpoint/2010/main" val="62798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şkuyla sevinen heyecanlı öğrenciler" title="Coşkuyla sevinen heyecanlı öğrencile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238124" y="126999"/>
            <a:ext cx="5635625" cy="53816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2" name="Rectangle 1"/>
          <p:cNvSpPr/>
          <p:nvPr/>
        </p:nvSpPr>
        <p:spPr>
          <a:xfrm>
            <a:off x="4782162" y="2257335"/>
            <a:ext cx="3676038" cy="1754326"/>
          </a:xfrm>
          <a:prstGeom prst="rect">
            <a:avLst/>
          </a:prstGeom>
        </p:spPr>
        <p:txBody>
          <a:bodyPr wrap="square">
            <a:spAutoFit/>
          </a:bodyPr>
          <a:lstStyle/>
          <a:p>
            <a:r>
              <a:rPr lang="tr-TR" sz="3600" dirty="0">
                <a:solidFill>
                  <a:schemeClr val="bg1"/>
                </a:solidFill>
                <a:latin typeface="Segoe UI Light" panose="020B0502040204020203" pitchFamily="34" charset="0"/>
              </a:rPr>
              <a:t>Hour of Code</a:t>
            </a:r>
            <a:r>
              <a:rPr lang="tr-TR" sz="3600" baseline="30000" dirty="0">
                <a:solidFill>
                  <a:schemeClr val="bg1"/>
                </a:solidFill>
                <a:latin typeface="Segoe UI Light" panose="020B0502040204020203" pitchFamily="34" charset="0"/>
              </a:rPr>
              <a:t>TM</a:t>
            </a:r>
            <a:r>
              <a:rPr lang="tr-TR" sz="3600" dirty="0">
                <a:solidFill>
                  <a:schemeClr val="bg1"/>
                </a:solidFill>
                <a:latin typeface="Segoe UI Light" panose="020B0502040204020203" pitchFamily="34" charset="0"/>
              </a:rPr>
              <a:t>, </a:t>
            </a:r>
          </a:p>
          <a:p>
            <a:r>
              <a:rPr lang="tr-TR" sz="3600" dirty="0">
                <a:solidFill>
                  <a:schemeClr val="bg1"/>
                </a:solidFill>
                <a:latin typeface="Segoe UI Light" panose="020B0502040204020203" pitchFamily="34" charset="0"/>
              </a:rPr>
              <a:t>işte böyle gerçekleşecek!</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 name="Title 6" hidden="1"/>
          <p:cNvSpPr>
            <a:spLocks noGrp="1"/>
          </p:cNvSpPr>
          <p:nvPr>
            <p:ph type="ctrTitle"/>
          </p:nvPr>
        </p:nvSpPr>
        <p:spPr/>
        <p:txBody>
          <a:bodyPr/>
          <a:lstStyle/>
          <a:p>
            <a:r>
              <a:rPr lang="en-IE" dirty="0" err="1"/>
              <a:t>İşte</a:t>
            </a:r>
            <a:r>
              <a:rPr lang="en-IE" dirty="0"/>
              <a:t> </a:t>
            </a:r>
            <a:r>
              <a:rPr lang="en-IE" dirty="0" err="1"/>
              <a:t>böyle</a:t>
            </a:r>
            <a:r>
              <a:rPr lang="en-IE" dirty="0"/>
              <a:t> </a:t>
            </a:r>
            <a:r>
              <a:rPr lang="en-IE" dirty="0" err="1"/>
              <a:t>gerçekleşecek</a:t>
            </a:r>
            <a:endParaRPr lang="en-IE" dirty="0"/>
          </a:p>
        </p:txBody>
      </p:sp>
      <p:sp>
        <p:nvSpPr>
          <p:cNvPr id="8" name="Subtitle 7"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18</a:t>
            </a:fld>
            <a:endParaRPr lang="tr-TR" dirty="0"/>
          </a:p>
        </p:txBody>
      </p:sp>
    </p:spTree>
    <p:extLst>
      <p:ext uri="{BB962C8B-B14F-4D97-AF65-F5344CB8AC3E}">
        <p14:creationId xmlns:p14="http://schemas.microsoft.com/office/powerpoint/2010/main" val="1199713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9878"/>
            <a:ext cx="9116501" cy="5715000"/>
          </a:xfrm>
          <a:prstGeom prst="rect">
            <a:avLst/>
          </a:prstGeom>
        </p:spPr>
      </p:pic>
      <p:sp>
        <p:nvSpPr>
          <p:cNvPr id="7" name="Rectangle 6" descr="&#10;"/>
          <p:cNvSpPr/>
          <p:nvPr/>
        </p:nvSpPr>
        <p:spPr>
          <a:xfrm>
            <a:off x="575733" y="2540668"/>
            <a:ext cx="5289808" cy="1200329"/>
          </a:xfrm>
          <a:prstGeom prst="rect">
            <a:avLst/>
          </a:prstGeom>
        </p:spPr>
        <p:txBody>
          <a:bodyPr wrap="square">
            <a:spAutoFit/>
          </a:bodyPr>
          <a:lstStyle/>
          <a:p>
            <a:r>
              <a:rPr lang="tr-TR" sz="3600" dirty="0">
                <a:solidFill>
                  <a:schemeClr val="bg1"/>
                </a:solidFill>
                <a:latin typeface="Segoe UI Light" panose="020B0502040204020203" pitchFamily="34" charset="0"/>
              </a:rPr>
              <a:t>Minecraft Hour of Code</a:t>
            </a:r>
            <a:r>
              <a:rPr lang="tr-TR" sz="3600" baseline="30000" dirty="0">
                <a:solidFill>
                  <a:schemeClr val="bg1"/>
                </a:solidFill>
                <a:latin typeface="Segoe UI Light" panose="020B0502040204020203" pitchFamily="34" charset="0"/>
              </a:rPr>
              <a:t>TM</a:t>
            </a:r>
            <a:r>
              <a:rPr lang="tr-TR" sz="3600" dirty="0">
                <a:solidFill>
                  <a:schemeClr val="bg1"/>
                </a:solidFill>
                <a:latin typeface="Segoe UI Light" panose="020B0502040204020203" pitchFamily="34" charset="0"/>
              </a:rPr>
              <a:t>: </a:t>
            </a:r>
          </a:p>
          <a:p>
            <a:r>
              <a:rPr lang="tr-TR" sz="3600" dirty="0">
                <a:solidFill>
                  <a:schemeClr val="bg1"/>
                </a:solidFill>
                <a:latin typeface="Segoe UI Light" panose="020B0502040204020203" pitchFamily="34" charset="0"/>
              </a:rPr>
              <a:t>Hero’s Journey</a:t>
            </a:r>
          </a:p>
        </p:txBody>
      </p:sp>
      <p:sp>
        <p:nvSpPr>
          <p:cNvPr id="5" name="Title 4" hidden="1"/>
          <p:cNvSpPr>
            <a:spLocks noGrp="1"/>
          </p:cNvSpPr>
          <p:nvPr>
            <p:ph type="ctrTitle"/>
          </p:nvPr>
        </p:nvSpPr>
        <p:spPr/>
        <p:txBody>
          <a:bodyPr/>
          <a:lstStyle/>
          <a:p>
            <a:r>
              <a:rPr lang="en-US" dirty="0"/>
              <a:t>How it goes down </a:t>
            </a:r>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19</a:t>
            </a:fld>
            <a:endParaRPr lang="en-US" dirty="0"/>
          </a:p>
        </p:txBody>
      </p:sp>
      <p:pic>
        <p:nvPicPr>
          <p:cNvPr id="8" name="Picture 7">
            <a:extLst>
              <a:ext uri="{FF2B5EF4-FFF2-40B4-BE49-F238E27FC236}">
                <a16:creationId xmlns:a16="http://schemas.microsoft.com/office/drawing/2014/main" id="{28BD9EEB-3572-4461-97C5-86AAE9659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1732" y="1004763"/>
            <a:ext cx="4272137" cy="4272137"/>
          </a:xfrm>
          <a:prstGeom prst="rect">
            <a:avLst/>
          </a:prstGeom>
        </p:spPr>
      </p:pic>
    </p:spTree>
    <p:extLst>
      <p:ext uri="{BB962C8B-B14F-4D97-AF65-F5344CB8AC3E}">
        <p14:creationId xmlns:p14="http://schemas.microsoft.com/office/powerpoint/2010/main" val="198860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45775" y="117995"/>
            <a:ext cx="5497630" cy="52524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7" name="Rectangle 6"/>
          <p:cNvSpPr/>
          <p:nvPr/>
        </p:nvSpPr>
        <p:spPr>
          <a:xfrm>
            <a:off x="4959350" y="2075688"/>
            <a:ext cx="3657600" cy="2308324"/>
          </a:xfrm>
          <a:prstGeom prst="rect">
            <a:avLst/>
          </a:prstGeom>
        </p:spPr>
        <p:txBody>
          <a:bodyPr wrap="square" anchor="ctr" anchorCtr="0">
            <a:spAutoFit/>
          </a:bodyPr>
          <a:lstStyle/>
          <a:p>
            <a:r>
              <a:rPr lang="tr-TR" sz="3600" dirty="0">
                <a:solidFill>
                  <a:schemeClr val="bg1"/>
                </a:solidFill>
                <a:latin typeface="Segoe UI Light" panose="020B0502040204020203" pitchFamily="34" charset="0"/>
              </a:rPr>
              <a:t>Başlamadan önce, kod yazmak hakkında konuşalım.</a:t>
            </a:r>
            <a:endParaRPr lang="tr-TR" sz="1800" dirty="0">
              <a:solidFill>
                <a:schemeClr val="bg1"/>
              </a:solidFill>
              <a:effectLst/>
              <a:latin typeface="Segoe UI Light" panose="020B0502040204020203" pitchFamily="34" charset="0"/>
              <a:ea typeface="Segoe Pro" charset="0"/>
              <a:cs typeface="Segoe UI Light" panose="020B0502040204020203" pitchFamily="34" charset="0"/>
            </a:endParaRPr>
          </a:p>
        </p:txBody>
      </p:sp>
      <p:sp>
        <p:nvSpPr>
          <p:cNvPr id="5" name="Title 4" hidden="1"/>
          <p:cNvSpPr>
            <a:spLocks noGrp="1"/>
          </p:cNvSpPr>
          <p:nvPr>
            <p:ph type="ctrTitle"/>
          </p:nvPr>
        </p:nvSpPr>
        <p:spPr/>
        <p:txBody>
          <a:bodyPr/>
          <a:lstStyle/>
          <a:p>
            <a:r>
              <a:rPr lang="en-IE" dirty="0" err="1"/>
              <a:t>Hadi</a:t>
            </a:r>
            <a:r>
              <a:rPr lang="en-IE" dirty="0"/>
              <a:t> </a:t>
            </a:r>
            <a:r>
              <a:rPr lang="en-IE" dirty="0" err="1"/>
              <a:t>kod</a:t>
            </a:r>
            <a:r>
              <a:rPr lang="en-IE" dirty="0"/>
              <a:t> </a:t>
            </a:r>
            <a:r>
              <a:rPr lang="en-IE" dirty="0" err="1"/>
              <a:t>yazmaktan</a:t>
            </a:r>
            <a:r>
              <a:rPr lang="en-IE" dirty="0"/>
              <a:t> </a:t>
            </a:r>
            <a:r>
              <a:rPr lang="en-IE" dirty="0" err="1"/>
              <a:t>bahsedelim</a:t>
            </a:r>
            <a:r>
              <a:rPr lang="en-IE" dirty="0"/>
              <a:t>!</a:t>
            </a:r>
          </a:p>
        </p:txBody>
      </p:sp>
      <p:sp>
        <p:nvSpPr>
          <p:cNvPr id="6" name="Subtitle 5"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a:t>
            </a:fld>
            <a:endParaRPr lang="tr-TR" dirty="0"/>
          </a:p>
        </p:txBody>
      </p:sp>
    </p:spTree>
    <p:extLst>
      <p:ext uri="{BB962C8B-B14F-4D97-AF65-F5344CB8AC3E}">
        <p14:creationId xmlns:p14="http://schemas.microsoft.com/office/powerpoint/2010/main" val="119085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p:cNvSpPr>
            <a:spLocks noGrp="1"/>
          </p:cNvSpPr>
          <p:nvPr>
            <p:ph type="sldNum" sz="quarter" idx="12"/>
          </p:nvPr>
        </p:nvSpPr>
        <p:spPr/>
        <p:txBody>
          <a:bodyPr/>
          <a:lstStyle/>
          <a:p>
            <a:fld id="{697781E3-FF4B-EC42-A17F-8D66E4334D12}" type="slidenum">
              <a:rPr lang="en-US" smtClean="0"/>
              <a:pPr/>
              <a:t>20</a:t>
            </a:fld>
            <a:endParaRPr lang="tr-TR" dirty="0"/>
          </a:p>
        </p:txBody>
      </p:sp>
      <p:sp>
        <p:nvSpPr>
          <p:cNvPr id="12" name="Rectangle 11"/>
          <p:cNvSpPr/>
          <p:nvPr/>
        </p:nvSpPr>
        <p:spPr>
          <a:xfrm>
            <a:off x="0" y="5054560"/>
            <a:ext cx="9144000" cy="553998"/>
          </a:xfrm>
          <a:prstGeom prst="rect">
            <a:avLst/>
          </a:prstGeom>
        </p:spPr>
        <p:txBody>
          <a:bodyPr wrap="square">
            <a:spAutoFit/>
          </a:bodyPr>
          <a:lstStyle/>
          <a:p>
            <a:pPr algn="ctr"/>
            <a:r>
              <a:rPr lang="tr-TR" sz="3000" dirty="0">
                <a:latin typeface="Segoe UI Light" panose="020B0502040204020203" pitchFamily="34" charset="0"/>
              </a:rPr>
              <a:t>Öğreticinizi</a:t>
            </a:r>
            <a:r>
              <a:rPr lang="tr-TR" sz="3000" dirty="0"/>
              <a:t> </a:t>
            </a:r>
            <a:r>
              <a:rPr lang="tr-TR" sz="3000" dirty="0">
                <a:latin typeface="Segoe UI Light" panose="020B0502040204020203" pitchFamily="34" charset="0"/>
              </a:rPr>
              <a:t>code.org/minecraft</a:t>
            </a:r>
            <a:r>
              <a:rPr lang="tr-TR" sz="3000" dirty="0"/>
              <a:t> </a:t>
            </a:r>
            <a:r>
              <a:rPr lang="tr-TR" sz="3000" dirty="0">
                <a:latin typeface="Segoe UI Light" panose="020B0502040204020203" pitchFamily="34" charset="0"/>
              </a:rPr>
              <a:t>adresinde</a:t>
            </a:r>
            <a:r>
              <a:rPr lang="tr-TR" sz="3000" dirty="0"/>
              <a:t> </a:t>
            </a:r>
            <a:r>
              <a:rPr lang="tr-TR" sz="3000" dirty="0">
                <a:latin typeface="Segoe UI Light" panose="020B0502040204020203" pitchFamily="34" charset="0"/>
              </a:rPr>
              <a:t>bulabilirsiniz</a:t>
            </a:r>
            <a:endParaRPr lang="tr-TR" sz="3000" dirty="0">
              <a:latin typeface="Segoe UI Light" panose="020B0502040204020203" pitchFamily="34" charset="0"/>
              <a:ea typeface="Segoe Pro Light" charset="0"/>
              <a:cs typeface="Segoe UI Light" panose="020B0502040204020203" pitchFamily="34" charset="0"/>
            </a:endParaRPr>
          </a:p>
        </p:txBody>
      </p:sp>
      <p:pic>
        <p:nvPicPr>
          <p:cNvPr id="5" name="Picture 4">
            <a:extLst>
              <a:ext uri="{FF2B5EF4-FFF2-40B4-BE49-F238E27FC236}">
                <a16:creationId xmlns:a16="http://schemas.microsoft.com/office/drawing/2014/main" id="{56E8CAEC-57AF-4111-87D3-B9A75484B7C3}"/>
              </a:ext>
            </a:extLst>
          </p:cNvPr>
          <p:cNvPicPr>
            <a:picLocks noChangeAspect="1"/>
          </p:cNvPicPr>
          <p:nvPr/>
        </p:nvPicPr>
        <p:blipFill>
          <a:blip r:embed="rId3"/>
          <a:stretch>
            <a:fillRect/>
          </a:stretch>
        </p:blipFill>
        <p:spPr>
          <a:xfrm>
            <a:off x="0" y="-186563"/>
            <a:ext cx="9144000" cy="5143500"/>
          </a:xfrm>
          <a:prstGeom prst="rect">
            <a:avLst/>
          </a:prstGeom>
        </p:spPr>
      </p:pic>
    </p:spTree>
    <p:extLst>
      <p:ext uri="{BB962C8B-B14F-4D97-AF65-F5344CB8AC3E}">
        <p14:creationId xmlns:p14="http://schemas.microsoft.com/office/powerpoint/2010/main" val="1148860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85750" y="0"/>
            <a:ext cx="8572500" cy="5715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2" name="Rectangle 11"/>
          <p:cNvSpPr/>
          <p:nvPr/>
        </p:nvSpPr>
        <p:spPr>
          <a:xfrm>
            <a:off x="647700" y="2542403"/>
            <a:ext cx="3733800" cy="646331"/>
          </a:xfrm>
          <a:prstGeom prst="rect">
            <a:avLst/>
          </a:prstGeom>
        </p:spPr>
        <p:txBody>
          <a:bodyPr wrap="square">
            <a:spAutoFit/>
          </a:bodyPr>
          <a:lstStyle/>
          <a:p>
            <a:r>
              <a:rPr lang="tr-TR" sz="3600" dirty="0">
                <a:solidFill>
                  <a:schemeClr val="bg1"/>
                </a:solidFill>
                <a:latin typeface="Segoe UI Light" panose="020B0502040204020203" pitchFamily="34" charset="0"/>
              </a:rPr>
              <a:t>Toparlama</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4" name="Title 3" hidden="1"/>
          <p:cNvSpPr>
            <a:spLocks noGrp="1"/>
          </p:cNvSpPr>
          <p:nvPr>
            <p:ph type="ctrTitle"/>
          </p:nvPr>
        </p:nvSpPr>
        <p:spPr/>
        <p:txBody>
          <a:bodyPr/>
          <a:lstStyle/>
          <a:p>
            <a:r>
              <a:rPr lang="en-IE" dirty="0" err="1"/>
              <a:t>Toparlama</a:t>
            </a:r>
            <a:endParaRPr lang="en-IE" dirty="0"/>
          </a:p>
        </p:txBody>
      </p:sp>
      <p:sp>
        <p:nvSpPr>
          <p:cNvPr id="7" name="Subtitle 6"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21</a:t>
            </a:fld>
            <a:endParaRPr lang="tr-TR" dirty="0"/>
          </a:p>
        </p:txBody>
      </p:sp>
    </p:spTree>
    <p:extLst>
      <p:ext uri="{BB962C8B-B14F-4D97-AF65-F5344CB8AC3E}">
        <p14:creationId xmlns:p14="http://schemas.microsoft.com/office/powerpoint/2010/main" val="132540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00601" y="1991630"/>
            <a:ext cx="3987139" cy="1754326"/>
          </a:xfrm>
          <a:prstGeom prst="rect">
            <a:avLst/>
          </a:prstGeom>
        </p:spPr>
        <p:txBody>
          <a:bodyPr wrap="square">
            <a:spAutoFit/>
          </a:bodyPr>
          <a:lstStyle/>
          <a:p>
            <a:r>
              <a:rPr lang="tr-TR" sz="3600" dirty="0">
                <a:latin typeface="Segoe UI Light" panose="020B0502040204020203" pitchFamily="34" charset="0"/>
              </a:rPr>
              <a:t>Peki şimdi “kod yazma” dendiğinde aklınıza ne geliyor? </a:t>
            </a:r>
            <a:endParaRPr lang="tr-TR" sz="3600" dirty="0">
              <a:latin typeface="Segoe UI Light" panose="020B0502040204020203" pitchFamily="34" charset="0"/>
              <a:ea typeface="Segoe Pro Light" charset="0"/>
              <a:cs typeface="Segoe UI Light" panose="020B0502040204020203" pitchFamily="34" charset="0"/>
            </a:endParaRPr>
          </a:p>
        </p:txBody>
      </p:sp>
      <p:sp>
        <p:nvSpPr>
          <p:cNvPr id="11" name="Rectangle 10"/>
          <p:cNvSpPr/>
          <p:nvPr/>
        </p:nvSpPr>
        <p:spPr>
          <a:xfrm>
            <a:off x="224588" y="2868793"/>
            <a:ext cx="434741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Soru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en-IE" dirty="0" err="1"/>
              <a:t>Şimdi</a:t>
            </a:r>
            <a:r>
              <a:rPr lang="en-IE" dirty="0"/>
              <a:t> </a:t>
            </a:r>
            <a:r>
              <a:rPr lang="en-IE" dirty="0" err="1"/>
              <a:t>kod</a:t>
            </a:r>
            <a:r>
              <a:rPr lang="en-IE" dirty="0"/>
              <a:t> </a:t>
            </a:r>
            <a:r>
              <a:rPr lang="en-IE" dirty="0" err="1"/>
              <a:t>yazmak</a:t>
            </a:r>
            <a:r>
              <a:rPr lang="en-IE" dirty="0"/>
              <a:t> </a:t>
            </a:r>
            <a:r>
              <a:rPr lang="en-IE" dirty="0" err="1"/>
              <a:t>hakkında</a:t>
            </a:r>
            <a:r>
              <a:rPr lang="en-IE" dirty="0"/>
              <a:t> ne </a:t>
            </a:r>
            <a:r>
              <a:rPr lang="en-IE" dirty="0" err="1"/>
              <a:t>düşünüyorsunuz</a:t>
            </a:r>
            <a:r>
              <a:rPr lang="en-IE" dirty="0"/>
              <a:t>?</a:t>
            </a:r>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22</a:t>
            </a:fld>
            <a:endParaRPr lang="tr-TR" dirty="0"/>
          </a:p>
        </p:txBody>
      </p:sp>
    </p:spTree>
    <p:extLst>
      <p:ext uri="{BB962C8B-B14F-4D97-AF65-F5344CB8AC3E}">
        <p14:creationId xmlns:p14="http://schemas.microsoft.com/office/powerpoint/2010/main" val="53108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810958" y="415778"/>
            <a:ext cx="4154911" cy="4186402"/>
          </a:xfrm>
          <a:prstGeom prst="rect">
            <a:avLst/>
          </a:prstGeom>
        </p:spPr>
        <p:txBody>
          <a:bodyPr wrap="square">
            <a:spAutoFit/>
          </a:bodyPr>
          <a:lstStyle/>
          <a:p>
            <a:r>
              <a:rPr lang="tr-TR" sz="3600" dirty="0">
                <a:latin typeface="Segoe UI Light" panose="020B0502040204020203" pitchFamily="34" charset="0"/>
              </a:rPr>
              <a:t>Şimdi bir eğitim denediğinize göre, siz ve arkadaşlarınız için eğlenceli olacak ne oluşturmak isterdiniz? </a:t>
            </a:r>
            <a:endParaRPr lang="tr-TR" sz="3600" dirty="0">
              <a:latin typeface="Segoe UI Light" panose="020B0502040204020203" pitchFamily="34" charset="0"/>
              <a:ea typeface="Segoe Pro Light" charset="0"/>
              <a:cs typeface="Segoe UI Light" panose="020B0502040204020203" pitchFamily="34" charset="0"/>
            </a:endParaRPr>
          </a:p>
          <a:p>
            <a:r>
              <a:rPr lang="tr-TR"/>
              <a:t> </a:t>
            </a:r>
          </a:p>
          <a:p>
            <a:r>
              <a:rPr lang="tr-TR" sz="1800" dirty="0">
                <a:latin typeface="Segoe UI Light" panose="020B0502040204020203" pitchFamily="34" charset="0"/>
              </a:rPr>
              <a:t>Bir oyun, web sitesi, program, uygulama olabilir; yaratıcı olun! </a:t>
            </a:r>
          </a:p>
        </p:txBody>
      </p:sp>
      <p:sp>
        <p:nvSpPr>
          <p:cNvPr id="10" name="Rectangle 9"/>
          <p:cNvSpPr/>
          <p:nvPr/>
        </p:nvSpPr>
        <p:spPr>
          <a:xfrm>
            <a:off x="224588" y="2868793"/>
            <a:ext cx="434741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Soru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4" name="Title 3" hidden="1"/>
          <p:cNvSpPr>
            <a:spLocks noGrp="1"/>
          </p:cNvSpPr>
          <p:nvPr>
            <p:ph type="ctrTitle"/>
          </p:nvPr>
        </p:nvSpPr>
        <p:spPr/>
        <p:txBody>
          <a:bodyPr/>
          <a:lstStyle/>
          <a:p>
            <a:r>
              <a:rPr lang="en-IE" dirty="0"/>
              <a:t>Ne </a:t>
            </a:r>
            <a:r>
              <a:rPr lang="en-IE" dirty="0" err="1"/>
              <a:t>oluşturmak</a:t>
            </a:r>
            <a:r>
              <a:rPr lang="en-IE" dirty="0"/>
              <a:t> </a:t>
            </a:r>
            <a:r>
              <a:rPr lang="en-IE" dirty="0" err="1"/>
              <a:t>istersiniz</a:t>
            </a:r>
            <a:r>
              <a:rPr lang="en-IE" dirty="0"/>
              <a:t>?</a:t>
            </a:r>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23</a:t>
            </a:fld>
            <a:endParaRPr lang="tr-TR" dirty="0"/>
          </a:p>
        </p:txBody>
      </p:sp>
    </p:spTree>
    <p:extLst>
      <p:ext uri="{BB962C8B-B14F-4D97-AF65-F5344CB8AC3E}">
        <p14:creationId xmlns:p14="http://schemas.microsoft.com/office/powerpoint/2010/main" val="2087898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056100"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3373485"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711099" y="2613385"/>
            <a:ext cx="2302111" cy="2312444"/>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504827" y="967271"/>
            <a:ext cx="7026273" cy="50594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507809" y="434028"/>
            <a:ext cx="7480491" cy="503226"/>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4" name="Title 3" hidden="1"/>
          <p:cNvSpPr>
            <a:spLocks noGrp="1"/>
          </p:cNvSpPr>
          <p:nvPr>
            <p:ph type="ctrTitle"/>
          </p:nvPr>
        </p:nvSpPr>
        <p:spPr/>
        <p:txBody>
          <a:bodyPr/>
          <a:lstStyle/>
          <a:p>
            <a:r>
              <a:rPr lang="en-IE" dirty="0" err="1"/>
              <a:t>Sonraki</a:t>
            </a:r>
            <a:r>
              <a:rPr lang="en-IE" dirty="0"/>
              <a:t> </a:t>
            </a:r>
            <a:r>
              <a:rPr lang="en-IE" dirty="0" err="1"/>
              <a:t>adımlar</a:t>
            </a:r>
            <a:endParaRPr lang="en-IE" dirty="0"/>
          </a:p>
        </p:txBody>
      </p:sp>
      <p:sp>
        <p:nvSpPr>
          <p:cNvPr id="5" name="Subtitle 4" hidden="1"/>
          <p:cNvSpPr>
            <a:spLocks noGrp="1"/>
          </p:cNvSpPr>
          <p:nvPr>
            <p:ph type="subTitle" idx="1"/>
          </p:nvPr>
        </p:nvSpPr>
        <p:spPr/>
        <p:txBody>
          <a:bodyPr/>
          <a:lstStyle/>
          <a:p>
            <a:endParaRPr lang="en-IE"/>
          </a:p>
        </p:txBody>
      </p:sp>
      <p:sp>
        <p:nvSpPr>
          <p:cNvPr id="2" name="Slide Number Placeholder 1" hidden="1"/>
          <p:cNvSpPr>
            <a:spLocks noGrp="1"/>
          </p:cNvSpPr>
          <p:nvPr>
            <p:ph type="sldNum" sz="quarter" idx="12"/>
          </p:nvPr>
        </p:nvSpPr>
        <p:spPr/>
        <p:txBody>
          <a:bodyPr/>
          <a:lstStyle/>
          <a:p>
            <a:fld id="{697781E3-FF4B-EC42-A17F-8D66E4334D12}" type="slidenum">
              <a:rPr lang="en-US" smtClean="0"/>
              <a:pPr/>
              <a:t>24</a:t>
            </a:fld>
            <a:endParaRPr lang="tr-TR" dirty="0"/>
          </a:p>
        </p:txBody>
      </p:sp>
      <p:sp>
        <p:nvSpPr>
          <p:cNvPr id="64" name="Rectangle 63"/>
          <p:cNvSpPr/>
          <p:nvPr/>
        </p:nvSpPr>
        <p:spPr>
          <a:xfrm>
            <a:off x="661756"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Segoe UI Light" panose="020B0502040204020203" pitchFamily="34" charset="0"/>
              </a:rPr>
              <a:t>1</a:t>
            </a:r>
          </a:p>
        </p:txBody>
      </p:sp>
      <p:sp>
        <p:nvSpPr>
          <p:cNvPr id="65" name="Rectangle 64"/>
          <p:cNvSpPr/>
          <p:nvPr/>
        </p:nvSpPr>
        <p:spPr>
          <a:xfrm>
            <a:off x="3239301"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Segoe UI Light" panose="020B0502040204020203" pitchFamily="34" charset="0"/>
              </a:rPr>
              <a:t>2</a:t>
            </a:r>
          </a:p>
        </p:txBody>
      </p:sp>
      <p:sp>
        <p:nvSpPr>
          <p:cNvPr id="66" name="Rectangle 65"/>
          <p:cNvSpPr/>
          <p:nvPr/>
        </p:nvSpPr>
        <p:spPr>
          <a:xfrm>
            <a:off x="6157700" y="2523540"/>
            <a:ext cx="434026" cy="39321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latin typeface="Segoe UI Light" panose="020B0502040204020203" pitchFamily="34" charset="0"/>
              </a:rPr>
              <a:t>3</a:t>
            </a:r>
          </a:p>
        </p:txBody>
      </p:sp>
      <p:sp>
        <p:nvSpPr>
          <p:cNvPr id="67" name="TextBox 66"/>
          <p:cNvSpPr txBox="1"/>
          <p:nvPr/>
        </p:nvSpPr>
        <p:spPr>
          <a:xfrm>
            <a:off x="504827" y="2238375"/>
            <a:ext cx="184731" cy="254365"/>
          </a:xfrm>
          <a:prstGeom prst="rect">
            <a:avLst/>
          </a:prstGeom>
          <a:noFill/>
        </p:spPr>
        <p:txBody>
          <a:bodyPr wrap="none" rtlCol="0">
            <a:spAutoFit/>
          </a:bodyPr>
          <a:lstStyle/>
          <a:p>
            <a:endParaRPr lang="en-US" sz="1053"/>
          </a:p>
        </p:txBody>
      </p:sp>
      <p:sp>
        <p:nvSpPr>
          <p:cNvPr id="68" name="Rectangle 67"/>
          <p:cNvSpPr/>
          <p:nvPr/>
        </p:nvSpPr>
        <p:spPr>
          <a:xfrm flipH="1">
            <a:off x="2969145"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a:off x="711099" y="3709936"/>
            <a:ext cx="2299373" cy="1483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latin typeface="Segoe Pro" charset="0"/>
              <a:ea typeface="Segoe Pro" charset="0"/>
              <a:cs typeface="Segoe Pro" charset="0"/>
            </a:endParaRPr>
          </a:p>
        </p:txBody>
      </p:sp>
      <p:sp>
        <p:nvSpPr>
          <p:cNvPr id="70" name="Rectangle 69"/>
          <p:cNvSpPr/>
          <p:nvPr/>
        </p:nvSpPr>
        <p:spPr>
          <a:xfrm>
            <a:off x="563532" y="3057342"/>
            <a:ext cx="2346939" cy="954107"/>
          </a:xfrm>
          <a:prstGeom prst="rect">
            <a:avLst/>
          </a:prstGeom>
        </p:spPr>
        <p:txBody>
          <a:bodyPr wrap="square">
            <a:spAutoFit/>
          </a:bodyPr>
          <a:lstStyle/>
          <a:p>
            <a:r>
              <a:rPr lang="tr-TR" sz="2800" dirty="0">
                <a:solidFill>
                  <a:schemeClr val="bg1"/>
                </a:solidFill>
                <a:latin typeface="Segoe UI Light" panose="020B0502040204020203" pitchFamily="34" charset="0"/>
              </a:rPr>
              <a:t>Sertifikanızı alın.</a:t>
            </a:r>
            <a:endParaRPr lang="tr-TR" sz="28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1" name="Rectangle 70"/>
          <p:cNvSpPr/>
          <p:nvPr/>
        </p:nvSpPr>
        <p:spPr>
          <a:xfrm>
            <a:off x="2788771" y="405855"/>
            <a:ext cx="2570658" cy="1682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bg1"/>
              </a:solidFill>
              <a:latin typeface="Segoe Pro" charset="0"/>
              <a:ea typeface="Segoe Pro" charset="0"/>
              <a:cs typeface="Segoe Pro" charset="0"/>
            </a:endParaRPr>
          </a:p>
        </p:txBody>
      </p:sp>
      <p:sp>
        <p:nvSpPr>
          <p:cNvPr id="72" name="Rectangle 71"/>
          <p:cNvSpPr/>
          <p:nvPr/>
        </p:nvSpPr>
        <p:spPr>
          <a:xfrm>
            <a:off x="566833" y="483999"/>
            <a:ext cx="8158067" cy="1970411"/>
          </a:xfrm>
          <a:prstGeom prst="rect">
            <a:avLst/>
          </a:prstGeom>
        </p:spPr>
        <p:txBody>
          <a:bodyPr wrap="square">
            <a:spAutoFit/>
          </a:bodyPr>
          <a:lstStyle/>
          <a:p>
            <a:pPr lvl="0"/>
            <a:r>
              <a:rPr lang="tr-TR" sz="3600" dirty="0">
                <a:solidFill>
                  <a:prstClr val="white"/>
                </a:solidFill>
                <a:latin typeface="Segoe UI Light" panose="020B0502040204020203" pitchFamily="34" charset="0"/>
              </a:rPr>
              <a:t>Başka ne öğrenebilirsiniz? </a:t>
            </a:r>
          </a:p>
          <a:p>
            <a:pPr lvl="0"/>
            <a:r>
              <a:rPr lang="tr-TR" sz="3600" dirty="0">
                <a:solidFill>
                  <a:prstClr val="white"/>
                </a:solidFill>
                <a:latin typeface="Segoe UI Light" panose="020B0502040204020203" pitchFamily="34" charset="0"/>
              </a:rPr>
              <a:t>Burada bitmesi gerekmiyor! </a:t>
            </a:r>
          </a:p>
          <a:p>
            <a:pPr lvl="0"/>
            <a:r>
              <a:rPr lang="tr-TR"/>
              <a:t> </a:t>
            </a:r>
          </a:p>
          <a:p>
            <a:pPr lvl="0"/>
            <a:r>
              <a:rPr lang="tr-TR" sz="1800" dirty="0">
                <a:solidFill>
                  <a:prstClr val="white"/>
                </a:solidFill>
                <a:latin typeface="Segoe UI Light" panose="020B0502040204020203" pitchFamily="34" charset="0"/>
              </a:rPr>
              <a:t>Aşağıda kutlamak, öğrenmeye devam etmek ve daha fazla eğlenmek için aşamalar yer alıyor! </a:t>
            </a:r>
            <a:endParaRPr lang="tr-TR" sz="1800" dirty="0">
              <a:solidFill>
                <a:prstClr val="white"/>
              </a:solidFill>
              <a:latin typeface="Segoe UI Light" panose="020B0502040204020203" pitchFamily="34" charset="0"/>
              <a:ea typeface="Segoe Pro" charset="0"/>
              <a:cs typeface="Segoe UI Light" panose="020B0502040204020203" pitchFamily="34" charset="0"/>
            </a:endParaRPr>
          </a:p>
        </p:txBody>
      </p:sp>
      <p:sp>
        <p:nvSpPr>
          <p:cNvPr id="73" name="Rectangle 72"/>
          <p:cNvSpPr/>
          <p:nvPr/>
        </p:nvSpPr>
        <p:spPr>
          <a:xfrm>
            <a:off x="3143815" y="3057342"/>
            <a:ext cx="2295997" cy="523220"/>
          </a:xfrm>
          <a:prstGeom prst="rect">
            <a:avLst/>
          </a:prstGeom>
        </p:spPr>
        <p:txBody>
          <a:bodyPr wrap="square">
            <a:spAutoFit/>
          </a:bodyPr>
          <a:lstStyle/>
          <a:p>
            <a:r>
              <a:rPr lang="tr-TR" sz="2800" dirty="0">
                <a:solidFill>
                  <a:schemeClr val="bg1"/>
                </a:solidFill>
                <a:latin typeface="Segoe UI Light" panose="020B0502040204020203" pitchFamily="34" charset="0"/>
              </a:rPr>
              <a:t>Daha fazla oynayın.</a:t>
            </a:r>
          </a:p>
        </p:txBody>
      </p:sp>
      <p:sp>
        <p:nvSpPr>
          <p:cNvPr id="75" name="Rectangle 74"/>
          <p:cNvSpPr/>
          <p:nvPr/>
        </p:nvSpPr>
        <p:spPr>
          <a:xfrm>
            <a:off x="6059156" y="3057342"/>
            <a:ext cx="2295997" cy="523220"/>
          </a:xfrm>
          <a:prstGeom prst="rect">
            <a:avLst/>
          </a:prstGeom>
        </p:spPr>
        <p:txBody>
          <a:bodyPr wrap="square">
            <a:spAutoFit/>
          </a:bodyPr>
          <a:lstStyle/>
          <a:p>
            <a:r>
              <a:rPr lang="tr-TR" sz="2800" dirty="0">
                <a:solidFill>
                  <a:schemeClr val="bg1"/>
                </a:solidFill>
                <a:latin typeface="Segoe UI Light" panose="020B0502040204020203" pitchFamily="34" charset="0"/>
              </a:rPr>
              <a:t>Daha fazla öğrenin.</a:t>
            </a:r>
          </a:p>
        </p:txBody>
      </p:sp>
      <p:sp>
        <p:nvSpPr>
          <p:cNvPr id="76" name="Rectangle 75"/>
          <p:cNvSpPr/>
          <p:nvPr/>
        </p:nvSpPr>
        <p:spPr>
          <a:xfrm>
            <a:off x="6057657" y="4055520"/>
            <a:ext cx="2102094" cy="122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1600" dirty="0">
                <a:solidFill>
                  <a:schemeClr val="bg1"/>
                </a:solidFill>
                <a:latin typeface="Segoe UI Light" panose="020B0502040204020203" pitchFamily="34" charset="0"/>
              </a:rPr>
              <a:t>Microsoft.com/</a:t>
            </a:r>
          </a:p>
          <a:p>
            <a:r>
              <a:rPr lang="tr-TR" sz="1600" dirty="0">
                <a:solidFill>
                  <a:schemeClr val="bg1"/>
                </a:solidFill>
                <a:latin typeface="Segoe UI Light" panose="020B0502040204020203" pitchFamily="34" charset="0"/>
              </a:rPr>
              <a:t>digitalskills adresindeki ek kaynakları keşfedin</a:t>
            </a:r>
            <a:endParaRPr lang="tr-TR" sz="1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77" name="Rectangle 76"/>
          <p:cNvSpPr/>
          <p:nvPr/>
        </p:nvSpPr>
        <p:spPr>
          <a:xfrm flipH="1">
            <a:off x="6095603" y="1845733"/>
            <a:ext cx="45719" cy="3309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p:cNvSpPr txBox="1"/>
          <p:nvPr/>
        </p:nvSpPr>
        <p:spPr>
          <a:xfrm>
            <a:off x="563432" y="4050789"/>
            <a:ext cx="2206625" cy="830997"/>
          </a:xfrm>
          <a:prstGeom prst="rect">
            <a:avLst/>
          </a:prstGeom>
          <a:noFill/>
        </p:spPr>
        <p:txBody>
          <a:bodyPr wrap="square" rtlCol="0">
            <a:spAutoFit/>
          </a:bodyPr>
          <a:lstStyle/>
          <a:p>
            <a:r>
              <a:rPr lang="tr-TR" sz="1600" dirty="0">
                <a:solidFill>
                  <a:schemeClr val="bg1"/>
                </a:solidFill>
                <a:latin typeface="Segoe UI Light" panose="020B0502040204020203" pitchFamily="34" charset="0"/>
              </a:rPr>
              <a:t>Tebrikler! Başardınız! Sertifikanızı eğitimin sonunda bulabilirsiniz.</a:t>
            </a:r>
          </a:p>
        </p:txBody>
      </p:sp>
      <p:sp>
        <p:nvSpPr>
          <p:cNvPr id="79" name="Rectangle 78"/>
          <p:cNvSpPr/>
          <p:nvPr/>
        </p:nvSpPr>
        <p:spPr>
          <a:xfrm>
            <a:off x="3174065" y="4037799"/>
            <a:ext cx="2138718" cy="12067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1600" dirty="0">
                <a:solidFill>
                  <a:schemeClr val="bg1"/>
                </a:solidFill>
                <a:latin typeface="Segoe UI Light" panose="020B0502040204020203" pitchFamily="34" charset="0"/>
              </a:rPr>
              <a:t>Kodunuzun gerçek oyunda hayata geçmesi için kodunuzu Minecraft: Education Edition'a yükleyin!</a:t>
            </a:r>
          </a:p>
        </p:txBody>
      </p:sp>
    </p:spTree>
    <p:extLst>
      <p:ext uri="{BB962C8B-B14F-4D97-AF65-F5344CB8AC3E}">
        <p14:creationId xmlns:p14="http://schemas.microsoft.com/office/powerpoint/2010/main" val="10377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oup of boys and girls look up from the shared laptop where they are working to smile at the camera&#10;" title="Group of boys and girls look up from the shared laptop where they are working to smile at the camera">
            <a:extLst>
              <a:ext uri="{FF2B5EF4-FFF2-40B4-BE49-F238E27FC236}">
                <a16:creationId xmlns:a16="http://schemas.microsoft.com/office/drawing/2014/main" id="{F5A262EE-FBCA-475F-96F2-76A9E70DC16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8559" y="169793"/>
            <a:ext cx="8864600" cy="5535006"/>
          </a:xfrm>
          <a:prstGeom prst="rect">
            <a:avLst/>
          </a:prstGeom>
        </p:spPr>
      </p:pic>
      <p:pic>
        <p:nvPicPr>
          <p:cNvPr id="10" name="Picture 9" hidden="1"/>
          <p:cNvPicPr>
            <a:picLocks noChangeAspect="1"/>
          </p:cNvPicPr>
          <p:nvPr/>
        </p:nvPicPr>
        <p:blipFill>
          <a:blip r:embed="rId4"/>
          <a:stretch>
            <a:fillRect/>
          </a:stretch>
        </p:blipFill>
        <p:spPr>
          <a:xfrm>
            <a:off x="437177" y="87096"/>
            <a:ext cx="8421072" cy="561404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2" y="7724"/>
            <a:ext cx="9127958" cy="5722182"/>
          </a:xfrm>
          <a:prstGeom prst="rect">
            <a:avLst/>
          </a:prstGeom>
        </p:spPr>
      </p:pic>
      <p:sp>
        <p:nvSpPr>
          <p:cNvPr id="7" name="Title 6" hidden="1"/>
          <p:cNvSpPr>
            <a:spLocks noGrp="1"/>
          </p:cNvSpPr>
          <p:nvPr>
            <p:ph type="ctrTitle"/>
          </p:nvPr>
        </p:nvSpPr>
        <p:spPr/>
        <p:txBody>
          <a:bodyPr/>
          <a:lstStyle/>
          <a:p>
            <a:r>
              <a:rPr lang="en-IE" dirty="0" err="1"/>
              <a:t>Katıldığınız</a:t>
            </a:r>
            <a:r>
              <a:rPr lang="en-IE" dirty="0"/>
              <a:t> </a:t>
            </a:r>
            <a:r>
              <a:rPr lang="en-IE" dirty="0" err="1"/>
              <a:t>için</a:t>
            </a:r>
            <a:r>
              <a:rPr lang="en-IE" dirty="0"/>
              <a:t> </a:t>
            </a:r>
            <a:r>
              <a:rPr lang="en-IE" dirty="0" err="1"/>
              <a:t>teşekkür</a:t>
            </a:r>
            <a:r>
              <a:rPr lang="en-IE" dirty="0"/>
              <a:t> </a:t>
            </a:r>
            <a:r>
              <a:rPr lang="en-IE" dirty="0" err="1"/>
              <a:t>ederiz</a:t>
            </a:r>
            <a:r>
              <a:rPr lang="en-IE" dirty="0"/>
              <a:t>!</a:t>
            </a:r>
          </a:p>
        </p:txBody>
      </p:sp>
      <p:sp>
        <p:nvSpPr>
          <p:cNvPr id="9" name="Subtitle 8"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25</a:t>
            </a:fld>
            <a:endParaRPr lang="tr-TR" dirty="0"/>
          </a:p>
        </p:txBody>
      </p:sp>
      <p:sp>
        <p:nvSpPr>
          <p:cNvPr id="8" name="Rectangle 7"/>
          <p:cNvSpPr/>
          <p:nvPr/>
        </p:nvSpPr>
        <p:spPr>
          <a:xfrm>
            <a:off x="437176" y="2244267"/>
            <a:ext cx="5653786" cy="1200329"/>
          </a:xfrm>
          <a:prstGeom prst="rect">
            <a:avLst/>
          </a:prstGeom>
        </p:spPr>
        <p:txBody>
          <a:bodyPr wrap="square">
            <a:spAutoFit/>
          </a:bodyPr>
          <a:lstStyle/>
          <a:p>
            <a:r>
              <a:rPr lang="tr-TR" sz="3600" dirty="0">
                <a:solidFill>
                  <a:schemeClr val="bg1"/>
                </a:solidFill>
                <a:latin typeface="Segoe UI Light" panose="020B0502040204020203" pitchFamily="34" charset="0"/>
              </a:rPr>
              <a:t>Katıldığınız için teşekkürler</a:t>
            </a:r>
          </a:p>
          <a:p>
            <a:r>
              <a:rPr lang="tr-TR" sz="3600" dirty="0">
                <a:solidFill>
                  <a:schemeClr val="bg1"/>
                </a:solidFill>
                <a:latin typeface="Segoe UI Light" panose="020B0502040204020203" pitchFamily="34" charset="0"/>
              </a:rPr>
              <a:t>Minecraft Hour of Code</a:t>
            </a:r>
            <a:r>
              <a:rPr lang="tr-TR" sz="3600" baseline="30000" dirty="0">
                <a:solidFill>
                  <a:schemeClr val="bg1"/>
                </a:solidFill>
                <a:latin typeface="Segoe UI Light" panose="020B0502040204020203" pitchFamily="34" charset="0"/>
              </a:rPr>
              <a:t>TM</a:t>
            </a:r>
          </a:p>
        </p:txBody>
      </p:sp>
      <p:pic>
        <p:nvPicPr>
          <p:cNvPr id="11" name="Picture 10" descr="Microsoft" title="Microsoft">
            <a:extLst>
              <a:ext uri="{FF2B5EF4-FFF2-40B4-BE49-F238E27FC236}">
                <a16:creationId xmlns:a16="http://schemas.microsoft.com/office/drawing/2014/main" id="{B1D61371-1DDA-4C7B-A800-6F32988B78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397" y="4668558"/>
            <a:ext cx="1887292" cy="694228"/>
          </a:xfrm>
          <a:prstGeom prst="rect">
            <a:avLst/>
          </a:prstGeom>
        </p:spPr>
      </p:pic>
    </p:spTree>
    <p:extLst>
      <p:ext uri="{BB962C8B-B14F-4D97-AF65-F5344CB8AC3E}">
        <p14:creationId xmlns:p14="http://schemas.microsoft.com/office/powerpoint/2010/main" val="1541539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5838" y="128520"/>
            <a:ext cx="8683623" cy="543182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609992" cy="6024362"/>
          </a:xfrm>
          <a:prstGeom prst="rect">
            <a:avLst/>
          </a:prstGeom>
        </p:spPr>
      </p:pic>
      <p:pic>
        <p:nvPicPr>
          <p:cNvPr id="15" name="Picture 14" descr="Microsoft&#10;" title="Microsof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559" y="169793"/>
            <a:ext cx="2956053" cy="1087365"/>
          </a:xfrm>
          <a:prstGeom prst="rect">
            <a:avLst/>
          </a:prstGeom>
        </p:spPr>
      </p:pic>
      <p:sp>
        <p:nvSpPr>
          <p:cNvPr id="13" name="Rectangle 12"/>
          <p:cNvSpPr/>
          <p:nvPr/>
        </p:nvSpPr>
        <p:spPr>
          <a:xfrm>
            <a:off x="335577" y="4454702"/>
            <a:ext cx="8808423" cy="1323439"/>
          </a:xfrm>
          <a:prstGeom prst="rect">
            <a:avLst/>
          </a:prstGeom>
        </p:spPr>
        <p:txBody>
          <a:bodyPr wrap="square">
            <a:spAutoFit/>
          </a:bodyPr>
          <a:lstStyle/>
          <a:p>
            <a:pPr lvl="0">
              <a:defRPr/>
            </a:pPr>
            <a:r>
              <a:rPr lang="tr-TR" sz="1600" noProof="1">
                <a:solidFill>
                  <a:schemeClr val="bg1"/>
                </a:solidFill>
                <a:latin typeface="Segoe UI Light" panose="020B0502040204020203" pitchFamily="34" charset="0"/>
                <a:ea typeface="Segoe Pro Light" charset="0"/>
                <a:cs typeface="Segoe UI Light" panose="020B0502040204020203" pitchFamily="34" charset="0"/>
              </a:rPr>
              <a:t>Telif Hakkı.</a:t>
            </a:r>
            <a:endParaRPr kumimoji="0" lang="tr-TR" sz="1600" b="0" i="0" u="none" strike="noStrike" kern="1200" cap="none" spc="0" normalizeH="0" baseline="0" noProof="1">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marL="0" marR="0" lvl="0" indent="0" algn="l" defTabSz="713203" rtl="0" eaLnBrk="1" fontAlgn="auto" latinLnBrk="0" hangingPunct="1">
              <a:lnSpc>
                <a:spcPct val="100000"/>
              </a:lnSpc>
              <a:spcBef>
                <a:spcPts val="0"/>
              </a:spcBef>
              <a:spcAft>
                <a:spcPts val="0"/>
              </a:spcAft>
              <a:buClrTx/>
              <a:buSzTx/>
              <a:buFontTx/>
              <a:buNone/>
              <a:tabLst/>
              <a:defRPr/>
            </a:pPr>
            <a:endParaRPr kumimoji="0" lang="tr-TR" sz="1600" b="0" i="0" u="none" strike="noStrike" kern="1200" cap="none" spc="0" normalizeH="0" baseline="0" noProof="1">
              <a:ln>
                <a:noFill/>
              </a:ln>
              <a:solidFill>
                <a:schemeClr val="bg1"/>
              </a:solidFill>
              <a:effectLst/>
              <a:uLnTx/>
              <a:uFillTx/>
              <a:latin typeface="Segoe UI Light" panose="020B0502040204020203" pitchFamily="34" charset="0"/>
              <a:ea typeface="Segoe Pro Light" charset="0"/>
              <a:cs typeface="Segoe UI Light" panose="020B0502040204020203" pitchFamily="34" charset="0"/>
            </a:endParaRPr>
          </a:p>
          <a:p>
            <a:pPr lvl="0">
              <a:defRPr/>
            </a:pPr>
            <a:r>
              <a:rPr lang="tr-TR" sz="1600" noProof="1">
                <a:solidFill>
                  <a:schemeClr val="bg1"/>
                </a:solidFill>
              </a:rPr>
              <a:t>© Code.org, 2017. Code.org®, CODE logosu ve Hour of Code®, Code.org'un ticari markalarıdır</a:t>
            </a:r>
            <a:endParaRPr lang="tr-TR" sz="1600" noProof="1">
              <a:solidFill>
                <a:schemeClr val="bg1"/>
              </a:solidFill>
              <a:latin typeface="Segoe UI Light" panose="020B0502040204020203" pitchFamily="34" charset="0"/>
              <a:ea typeface="Segoe Pro Light" charset="0"/>
              <a:cs typeface="Segoe UI Light" panose="020B0502040204020203" pitchFamily="34" charset="0"/>
            </a:endParaRPr>
          </a:p>
          <a:p>
            <a:pPr lvl="0">
              <a:defRPr/>
            </a:pPr>
            <a:r>
              <a:rPr lang="tr-TR" sz="1600" noProof="1">
                <a:solidFill>
                  <a:schemeClr val="bg1"/>
                </a:solidFill>
              </a:rPr>
              <a:t>Mojang © 2017. "Minecraft", Mojang AB şirketinin ticari markasıdır</a:t>
            </a:r>
          </a:p>
          <a:p>
            <a:pPr lvl="0">
              <a:defRPr/>
            </a:pPr>
            <a:r>
              <a:rPr lang="tr-TR" sz="1600" noProof="1">
                <a:solidFill>
                  <a:schemeClr val="bg1"/>
                </a:solidFill>
              </a:rPr>
              <a:t>© 2017 Microsoft Corporation. Tüm hakları saklıdır.</a:t>
            </a:r>
          </a:p>
        </p:txBody>
      </p:sp>
      <p:sp>
        <p:nvSpPr>
          <p:cNvPr id="7" name="Title 6" hidden="1"/>
          <p:cNvSpPr>
            <a:spLocks noGrp="1"/>
          </p:cNvSpPr>
          <p:nvPr>
            <p:ph type="ctrTitle"/>
          </p:nvPr>
        </p:nvSpPr>
        <p:spPr/>
        <p:txBody>
          <a:bodyPr/>
          <a:lstStyle/>
          <a:p>
            <a:r>
              <a:rPr lang="en-US"/>
              <a:t>Welcome to Hour of Code™ </a:t>
            </a:r>
          </a:p>
        </p:txBody>
      </p:sp>
      <p:sp>
        <p:nvSpPr>
          <p:cNvPr id="3" name="Slide Number Placeholder 2" hidden="1"/>
          <p:cNvSpPr>
            <a:spLocks noGrp="1"/>
          </p:cNvSpPr>
          <p:nvPr>
            <p:ph type="sldNum" sz="quarter" idx="12"/>
          </p:nvPr>
        </p:nvSpPr>
        <p:spPr/>
        <p:txBody>
          <a:bodyPr/>
          <a:lstStyle/>
          <a:p>
            <a:pPr marL="0" marR="0" lvl="0" indent="0" algn="r" defTabSz="713203" rtl="0" eaLnBrk="1" fontAlgn="auto" latinLnBrk="0" hangingPunct="1">
              <a:lnSpc>
                <a:spcPct val="100000"/>
              </a:lnSpc>
              <a:spcBef>
                <a:spcPts val="0"/>
              </a:spcBef>
              <a:spcAft>
                <a:spcPts val="0"/>
              </a:spcAft>
              <a:buClrTx/>
              <a:buSzTx/>
              <a:buFontTx/>
              <a:buNone/>
              <a:tabLst/>
              <a:defRPr/>
            </a:pPr>
            <a:fld id="{697781E3-FF4B-EC42-A17F-8D66E4334D12}" type="slidenum">
              <a:rPr kumimoji="0"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713203"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89826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5" name="Rectangle 14"/>
          <p:cNvSpPr/>
          <p:nvPr/>
        </p:nvSpPr>
        <p:spPr>
          <a:xfrm>
            <a:off x="4975226" y="1321069"/>
            <a:ext cx="3657599" cy="3416320"/>
          </a:xfrm>
          <a:prstGeom prst="rect">
            <a:avLst/>
          </a:prstGeom>
        </p:spPr>
        <p:txBody>
          <a:bodyPr wrap="square">
            <a:spAutoFit/>
          </a:bodyPr>
          <a:lstStyle/>
          <a:p>
            <a:r>
              <a:rPr lang="tr-TR" sz="3600" dirty="0">
                <a:latin typeface="Segoe UI Light" panose="020B0502040204020203" pitchFamily="34" charset="0"/>
              </a:rPr>
              <a:t>“Kod yazma”</a:t>
            </a:r>
          </a:p>
          <a:p>
            <a:r>
              <a:rPr lang="tr-TR" sz="3600" dirty="0">
                <a:latin typeface="Segoe UI Light" panose="020B0502040204020203" pitchFamily="34" charset="0"/>
              </a:rPr>
              <a:t>dendiğinde aklınıza ne geliyor? </a:t>
            </a:r>
          </a:p>
          <a:p>
            <a:r>
              <a:rPr lang="tr-TR" dirty="0"/>
              <a:t> </a:t>
            </a:r>
            <a:endParaRPr lang="tr-TR" sz="3600" dirty="0">
              <a:latin typeface="Segoe UI Light" panose="020B0502040204020203" pitchFamily="34" charset="0"/>
              <a:ea typeface="Segoe Pro" charset="0"/>
              <a:cs typeface="Segoe UI Light" panose="020B0502040204020203" pitchFamily="34" charset="0"/>
            </a:endParaRPr>
          </a:p>
          <a:p>
            <a:r>
              <a:rPr lang="tr-TR" sz="1800" dirty="0">
                <a:latin typeface="Segoe UI Light" panose="020B0502040204020203" pitchFamily="34" charset="0"/>
              </a:rPr>
              <a:t>Aklınıza gelenleri 2 dakika süreyle arkadaşlarınızla konuşun, sonra tüm gruba söyleyin! </a:t>
            </a:r>
            <a:endParaRPr lang="tr-TR" sz="1800" dirty="0">
              <a:effectLst/>
              <a:latin typeface="Segoe UI Light" panose="020B0502040204020203" pitchFamily="34" charset="0"/>
              <a:cs typeface="Segoe UI Light" panose="020B0502040204020203" pitchFamily="34" charset="0"/>
            </a:endParaRPr>
          </a:p>
        </p:txBody>
      </p:sp>
      <p:sp>
        <p:nvSpPr>
          <p:cNvPr id="7" name="Rectangle 6"/>
          <p:cNvSpPr/>
          <p:nvPr/>
        </p:nvSpPr>
        <p:spPr>
          <a:xfrm>
            <a:off x="224588" y="2868793"/>
            <a:ext cx="434741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Soru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0831" y="2091803"/>
            <a:ext cx="685487" cy="685487"/>
          </a:xfrm>
          <a:prstGeom prst="rect">
            <a:avLst/>
          </a:prstGeom>
        </p:spPr>
      </p:pic>
      <p:sp>
        <p:nvSpPr>
          <p:cNvPr id="3" name="Title 2" hidden="1"/>
          <p:cNvSpPr>
            <a:spLocks noGrp="1"/>
          </p:cNvSpPr>
          <p:nvPr>
            <p:ph type="ctrTitle"/>
          </p:nvPr>
        </p:nvSpPr>
        <p:spPr/>
        <p:txBody>
          <a:bodyPr/>
          <a:lstStyle/>
          <a:p>
            <a:r>
              <a:rPr lang="en-IE" dirty="0"/>
              <a:t>“</a:t>
            </a:r>
            <a:r>
              <a:rPr lang="en-IE" dirty="0" err="1"/>
              <a:t>Kod</a:t>
            </a:r>
            <a:r>
              <a:rPr lang="en-IE" dirty="0"/>
              <a:t> </a:t>
            </a:r>
            <a:r>
              <a:rPr lang="en-IE" dirty="0" err="1"/>
              <a:t>yazmak</a:t>
            </a:r>
            <a:r>
              <a:rPr lang="en-IE" dirty="0"/>
              <a:t>” </a:t>
            </a:r>
            <a:r>
              <a:rPr lang="en-IE" dirty="0" err="1"/>
              <a:t>hakkında</a:t>
            </a:r>
            <a:r>
              <a:rPr lang="en-IE" dirty="0"/>
              <a:t> ne </a:t>
            </a:r>
            <a:r>
              <a:rPr lang="en-IE" dirty="0" err="1"/>
              <a:t>biliyorsunuz</a:t>
            </a:r>
            <a:r>
              <a:rPr lang="en-IE" dirty="0"/>
              <a:t>?</a:t>
            </a:r>
          </a:p>
        </p:txBody>
      </p:sp>
      <p:sp>
        <p:nvSpPr>
          <p:cNvPr id="4" name="Subtitle 3"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3</a:t>
            </a:fld>
            <a:endParaRPr lang="tr-TR" dirty="0"/>
          </a:p>
        </p:txBody>
      </p:sp>
    </p:spTree>
    <p:extLst>
      <p:ext uri="{BB962C8B-B14F-4D97-AF65-F5344CB8AC3E}">
        <p14:creationId xmlns:p14="http://schemas.microsoft.com/office/powerpoint/2010/main" val="104456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p:cNvSpPr>
            <a:spLocks noGrp="1"/>
          </p:cNvSpPr>
          <p:nvPr>
            <p:ph type="ctrTitle"/>
          </p:nvPr>
        </p:nvSpPr>
        <p:spPr/>
        <p:txBody>
          <a:bodyPr/>
          <a:lstStyle/>
          <a:p>
            <a:r>
              <a:rPr lang="en-US" dirty="0"/>
              <a:t>Hour of Code™ video by Code.org </a:t>
            </a:r>
          </a:p>
        </p:txBody>
      </p:sp>
      <p:sp>
        <p:nvSpPr>
          <p:cNvPr id="9" name="Slide Number Placeholder 8" hidden="1"/>
          <p:cNvSpPr>
            <a:spLocks noGrp="1"/>
          </p:cNvSpPr>
          <p:nvPr>
            <p:ph type="sldNum" sz="quarter" idx="12"/>
          </p:nvPr>
        </p:nvSpPr>
        <p:spPr/>
        <p:txBody>
          <a:bodyPr/>
          <a:lstStyle/>
          <a:p>
            <a:fld id="{697781E3-FF4B-EC42-A17F-8D66E4334D12}" type="slidenum">
              <a:rPr lang="en-US" smtClean="0"/>
              <a:pPr/>
              <a:t>4</a:t>
            </a:fld>
            <a:endParaRPr lang="en-US"/>
          </a:p>
        </p:txBody>
      </p:sp>
      <p:pic>
        <p:nvPicPr>
          <p:cNvPr id="2" name="Picture 4">
            <a:hlinkClick r:id="" action="ppaction://media"/>
            <a:extLst>
              <a:ext uri="{FF2B5EF4-FFF2-40B4-BE49-F238E27FC236}">
                <a16:creationId xmlns:a16="http://schemas.microsoft.com/office/drawing/2014/main" id="{F572452C-091D-4857-927F-42CF3DF52B70}"/>
              </a:ext>
            </a:extLst>
          </p:cNvPr>
          <p:cNvPicPr>
            <a:picLocks noRot="1" noChangeAspect="1"/>
          </p:cNvPicPr>
          <p:nvPr>
            <a:videoFile r:link="rId1"/>
          </p:nvPr>
        </p:nvPicPr>
        <p:blipFill>
          <a:blip r:embed="rId4"/>
          <a:stretch>
            <a:fillRect/>
          </a:stretch>
        </p:blipFill>
        <p:spPr>
          <a:xfrm>
            <a:off x="-1450" y="291223"/>
            <a:ext cx="9174025" cy="5167797"/>
          </a:xfrm>
          <a:prstGeom prst="rect">
            <a:avLst/>
          </a:prstGeom>
        </p:spPr>
      </p:pic>
    </p:spTree>
    <p:extLst>
      <p:ext uri="{BB962C8B-B14F-4D97-AF65-F5344CB8AC3E}">
        <p14:creationId xmlns:p14="http://schemas.microsoft.com/office/powerpoint/2010/main" val="3461635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0" y="908018"/>
            <a:ext cx="9144000" cy="38989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571999" y="2868792"/>
            <a:ext cx="4331369"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Bu değil.</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3373" y="2042088"/>
            <a:ext cx="693579" cy="693579"/>
          </a:xfrm>
          <a:prstGeom prst="rect">
            <a:avLst/>
          </a:prstGeom>
        </p:spPr>
      </p:pic>
      <p:sp>
        <p:nvSpPr>
          <p:cNvPr id="3" name="Title 2" hidden="1"/>
          <p:cNvSpPr>
            <a:spLocks noGrp="1"/>
          </p:cNvSpPr>
          <p:nvPr>
            <p:ph type="ctrTitle"/>
          </p:nvPr>
        </p:nvSpPr>
        <p:spPr/>
        <p:txBody>
          <a:bodyPr/>
          <a:lstStyle/>
          <a:p>
            <a:r>
              <a:rPr lang="en-IE" dirty="0"/>
              <a:t>Bu </a:t>
            </a:r>
            <a:r>
              <a:rPr lang="en-IE" dirty="0" err="1"/>
              <a:t>değil</a:t>
            </a:r>
            <a:endParaRPr lang="en-IE" dirty="0"/>
          </a:p>
        </p:txBody>
      </p:sp>
      <p:sp>
        <p:nvSpPr>
          <p:cNvPr id="4" name="Subtitle 3" hidden="1"/>
          <p:cNvSpPr>
            <a:spLocks noGrp="1"/>
          </p:cNvSpPr>
          <p:nvPr>
            <p:ph type="subTitle" idx="1"/>
          </p:nvPr>
        </p:nvSpPr>
        <p:spPr/>
        <p:txBody>
          <a:bodyPr/>
          <a:lstStyle/>
          <a:p>
            <a:endParaRPr lang="en-IE"/>
          </a:p>
        </p:txBody>
      </p:sp>
      <p:sp>
        <p:nvSpPr>
          <p:cNvPr id="5" name="Slide Number Placeholder 4" hidden="1"/>
          <p:cNvSpPr>
            <a:spLocks noGrp="1"/>
          </p:cNvSpPr>
          <p:nvPr>
            <p:ph type="sldNum" sz="quarter" idx="12"/>
          </p:nvPr>
        </p:nvSpPr>
        <p:spPr/>
        <p:txBody>
          <a:bodyPr/>
          <a:lstStyle/>
          <a:p>
            <a:fld id="{697781E3-FF4B-EC42-A17F-8D66E4334D12}" type="slidenum">
              <a:rPr lang="en-US" smtClean="0"/>
              <a:pPr/>
              <a:t>5</a:t>
            </a:fld>
            <a:endParaRPr lang="tr-TR" dirty="0"/>
          </a:p>
        </p:txBody>
      </p:sp>
    </p:spTree>
    <p:extLst>
      <p:ext uri="{BB962C8B-B14F-4D97-AF65-F5344CB8AC3E}">
        <p14:creationId xmlns:p14="http://schemas.microsoft.com/office/powerpoint/2010/main" val="137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oup of teenage boys and girls look up from the shared laptop where they are working to smile at the camera&#10;" title="Group of teenage boys and girls look up from the shared laptop where they are working to smile at the camera"/>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860" y="0"/>
            <a:ext cx="8864600" cy="553500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8" name="Rectangle 7"/>
          <p:cNvSpPr/>
          <p:nvPr/>
        </p:nvSpPr>
        <p:spPr>
          <a:xfrm>
            <a:off x="4571999" y="2868792"/>
            <a:ext cx="4331369"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Bu olabilir.</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211" y="1993854"/>
            <a:ext cx="694944" cy="694944"/>
          </a:xfrm>
          <a:prstGeom prst="rect">
            <a:avLst/>
          </a:prstGeom>
        </p:spPr>
      </p:pic>
      <p:sp>
        <p:nvSpPr>
          <p:cNvPr id="6" name="Title 5" hidden="1"/>
          <p:cNvSpPr>
            <a:spLocks noGrp="1"/>
          </p:cNvSpPr>
          <p:nvPr>
            <p:ph type="ctrTitle"/>
          </p:nvPr>
        </p:nvSpPr>
        <p:spPr/>
        <p:txBody>
          <a:bodyPr/>
          <a:lstStyle/>
          <a:p>
            <a:r>
              <a:rPr lang="en-IE" dirty="0"/>
              <a:t>Bu da </a:t>
            </a:r>
            <a:r>
              <a:rPr lang="en-IE" dirty="0" err="1"/>
              <a:t>değil</a:t>
            </a:r>
            <a:endParaRPr lang="en-IE" dirty="0"/>
          </a:p>
        </p:txBody>
      </p:sp>
      <p:sp>
        <p:nvSpPr>
          <p:cNvPr id="7" name="Subtitle 6" hidden="1"/>
          <p:cNvSpPr>
            <a:spLocks noGrp="1"/>
          </p:cNvSpPr>
          <p:nvPr>
            <p:ph type="subTitle" idx="1"/>
          </p:nvPr>
        </p:nvSpPr>
        <p:spPr/>
        <p:txBody>
          <a:bodyPr/>
          <a:lstStyle/>
          <a:p>
            <a:endParaRPr lang="en-IE"/>
          </a:p>
        </p:txBody>
      </p:sp>
      <p:sp>
        <p:nvSpPr>
          <p:cNvPr id="11" name="Slide Number Placeholder 10" hidden="1"/>
          <p:cNvSpPr>
            <a:spLocks noGrp="1"/>
          </p:cNvSpPr>
          <p:nvPr>
            <p:ph type="sldNum" sz="quarter" idx="12"/>
          </p:nvPr>
        </p:nvSpPr>
        <p:spPr/>
        <p:txBody>
          <a:bodyPr/>
          <a:lstStyle/>
          <a:p>
            <a:fld id="{697781E3-FF4B-EC42-A17F-8D66E4334D12}" type="slidenum">
              <a:rPr lang="en-US" smtClean="0"/>
              <a:pPr/>
              <a:t>6</a:t>
            </a:fld>
            <a:endParaRPr lang="tr-TR" dirty="0"/>
          </a:p>
        </p:txBody>
      </p:sp>
      <p:pic>
        <p:nvPicPr>
          <p:cNvPr id="12" name="Picture 11">
            <a:extLst>
              <a:ext uri="{FF2B5EF4-FFF2-40B4-BE49-F238E27FC236}">
                <a16:creationId xmlns:a16="http://schemas.microsoft.com/office/drawing/2014/main" id="{22284FFF-FABC-4250-8C60-0D179476E183}"/>
              </a:ext>
            </a:extLst>
          </p:cNvPr>
          <p:cNvPicPr>
            <a:picLocks noChangeAspect="1"/>
          </p:cNvPicPr>
          <p:nvPr/>
        </p:nvPicPr>
        <p:blipFill rotWithShape="1">
          <a:blip r:embed="rId6"/>
          <a:srcRect l="42224" r="11684"/>
          <a:stretch/>
        </p:blipFill>
        <p:spPr>
          <a:xfrm>
            <a:off x="221986" y="208108"/>
            <a:ext cx="4341940" cy="5298784"/>
          </a:xfrm>
          <a:prstGeom prst="rect">
            <a:avLst/>
          </a:prstGeom>
        </p:spPr>
      </p:pic>
    </p:spTree>
    <p:extLst>
      <p:ext uri="{BB962C8B-B14F-4D97-AF65-F5344CB8AC3E}">
        <p14:creationId xmlns:p14="http://schemas.microsoft.com/office/powerpoint/2010/main" val="68465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432258" y="-1631"/>
            <a:ext cx="5715000" cy="5715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75" y="0"/>
            <a:ext cx="9116501" cy="5715000"/>
          </a:xfrm>
          <a:prstGeom prst="rect">
            <a:avLst/>
          </a:prstGeom>
        </p:spPr>
      </p:pic>
      <p:sp>
        <p:nvSpPr>
          <p:cNvPr id="15" name="Rectangle 14"/>
          <p:cNvSpPr/>
          <p:nvPr/>
        </p:nvSpPr>
        <p:spPr>
          <a:xfrm>
            <a:off x="228599" y="2872802"/>
            <a:ext cx="434340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İşte bu.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3" name="Title 2" hidden="1"/>
          <p:cNvSpPr>
            <a:spLocks noGrp="1"/>
          </p:cNvSpPr>
          <p:nvPr>
            <p:ph type="ctrTitle"/>
          </p:nvPr>
        </p:nvSpPr>
        <p:spPr/>
        <p:txBody>
          <a:bodyPr/>
          <a:lstStyle/>
          <a:p>
            <a:r>
              <a:rPr lang="en-IE" dirty="0" err="1"/>
              <a:t>İşte</a:t>
            </a:r>
            <a:r>
              <a:rPr lang="en-IE" dirty="0"/>
              <a:t> </a:t>
            </a:r>
            <a:r>
              <a:rPr lang="en-IE" dirty="0" err="1"/>
              <a:t>bu</a:t>
            </a:r>
            <a:r>
              <a:rPr lang="en-IE" dirty="0"/>
              <a:t>!</a:t>
            </a:r>
          </a:p>
        </p:txBody>
      </p:sp>
      <p:sp>
        <p:nvSpPr>
          <p:cNvPr id="4" name="Subtitle 3" hidden="1"/>
          <p:cNvSpPr>
            <a:spLocks noGrp="1"/>
          </p:cNvSpPr>
          <p:nvPr>
            <p:ph type="subTitle" idx="1"/>
          </p:nvPr>
        </p:nvSpPr>
        <p:spPr/>
        <p:txBody>
          <a:bodyPr/>
          <a:lstStyle/>
          <a:p>
            <a:endParaRPr lang="en-IE"/>
          </a:p>
        </p:txBody>
      </p:sp>
      <p:sp>
        <p:nvSpPr>
          <p:cNvPr id="8" name="Slide Number Placeholder 7" hidden="1"/>
          <p:cNvSpPr>
            <a:spLocks noGrp="1"/>
          </p:cNvSpPr>
          <p:nvPr>
            <p:ph type="sldNum" sz="quarter" idx="12"/>
          </p:nvPr>
        </p:nvSpPr>
        <p:spPr/>
        <p:txBody>
          <a:bodyPr/>
          <a:lstStyle/>
          <a:p>
            <a:fld id="{697781E3-FF4B-EC42-A17F-8D66E4334D12}" type="slidenum">
              <a:rPr lang="en-US" smtClean="0"/>
              <a:pPr/>
              <a:t>7</a:t>
            </a:fld>
            <a:endParaRPr lang="tr-TR" dirty="0"/>
          </a:p>
        </p:txBody>
      </p:sp>
    </p:spTree>
    <p:extLst>
      <p:ext uri="{BB962C8B-B14F-4D97-AF65-F5344CB8AC3E}">
        <p14:creationId xmlns:p14="http://schemas.microsoft.com/office/powerpoint/2010/main" val="1350427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10" name="Rectangle 9"/>
          <p:cNvSpPr/>
          <p:nvPr/>
        </p:nvSpPr>
        <p:spPr>
          <a:xfrm>
            <a:off x="4800600" y="2534334"/>
            <a:ext cx="3657600" cy="646331"/>
          </a:xfrm>
          <a:prstGeom prst="rect">
            <a:avLst/>
          </a:prstGeom>
        </p:spPr>
        <p:txBody>
          <a:bodyPr wrap="square">
            <a:spAutoFit/>
          </a:bodyPr>
          <a:lstStyle/>
          <a:p>
            <a:r>
              <a:rPr lang="tr-TR" sz="3600" dirty="0">
                <a:solidFill>
                  <a:schemeClr val="bg1"/>
                </a:solidFill>
                <a:latin typeface="Segoe UI Light" panose="020B0502040204020203" pitchFamily="34" charset="0"/>
              </a:rPr>
              <a:t>Ş...</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sp>
        <p:nvSpPr>
          <p:cNvPr id="5" name="Title 4" hidden="1"/>
          <p:cNvSpPr>
            <a:spLocks noGrp="1"/>
          </p:cNvSpPr>
          <p:nvPr>
            <p:ph type="ctrTitle"/>
          </p:nvPr>
        </p:nvSpPr>
        <p:spPr/>
        <p:txBody>
          <a:bodyPr/>
          <a:lstStyle/>
          <a:p>
            <a:r>
              <a:rPr lang="en-IE" dirty="0" err="1"/>
              <a:t>Şakaydı</a:t>
            </a:r>
            <a:endParaRPr lang="en-IE" dirty="0"/>
          </a:p>
        </p:txBody>
      </p:sp>
      <p:sp>
        <p:nvSpPr>
          <p:cNvPr id="6" name="Subtitle 5"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8</a:t>
            </a:fld>
            <a:endParaRPr lang="tr-TR" dirty="0"/>
          </a:p>
        </p:txBody>
      </p:sp>
    </p:spTree>
    <p:extLst>
      <p:ext uri="{BB962C8B-B14F-4D97-AF65-F5344CB8AC3E}">
        <p14:creationId xmlns:p14="http://schemas.microsoft.com/office/powerpoint/2010/main" val="64980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irlikte mobil cihazlar üzerinde çalışan ergenlik çağında bir erkek ve kız" title="Birlikte mobil cihazlar üzerinde çalışan ergenlik çağında bir erkek ve kız"/>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0155" y="172774"/>
            <a:ext cx="8329033" cy="53909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0"/>
            <a:ext cx="9116501" cy="5715000"/>
          </a:xfrm>
          <a:prstGeom prst="rect">
            <a:avLst/>
          </a:prstGeom>
        </p:spPr>
      </p:pic>
      <p:sp>
        <p:nvSpPr>
          <p:cNvPr id="9" name="Rectangle 8"/>
          <p:cNvSpPr/>
          <p:nvPr/>
        </p:nvSpPr>
        <p:spPr>
          <a:xfrm>
            <a:off x="228599" y="2872802"/>
            <a:ext cx="4343401" cy="646331"/>
          </a:xfrm>
          <a:prstGeom prst="rect">
            <a:avLst/>
          </a:prstGeom>
        </p:spPr>
        <p:txBody>
          <a:bodyPr wrap="square">
            <a:spAutoFit/>
          </a:bodyPr>
          <a:lstStyle/>
          <a:p>
            <a:pPr algn="ctr"/>
            <a:r>
              <a:rPr lang="tr-TR" sz="3600" dirty="0">
                <a:solidFill>
                  <a:schemeClr val="bg1"/>
                </a:solidFill>
                <a:latin typeface="Segoe UI Light" panose="020B0502040204020203" pitchFamily="34" charset="0"/>
              </a:rPr>
              <a:t>İşte bu.</a:t>
            </a:r>
            <a:endParaRPr lang="tr-TR" sz="3600" dirty="0">
              <a:solidFill>
                <a:schemeClr val="bg1"/>
              </a:solidFill>
              <a:latin typeface="Segoe UI Light" panose="020B0502040204020203" pitchFamily="34" charset="0"/>
              <a:ea typeface="Segoe Pro Light" charset="0"/>
              <a:cs typeface="Segoe UI Light" panose="020B0502040204020203"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8151" y="2033416"/>
            <a:ext cx="694944" cy="694944"/>
          </a:xfrm>
          <a:prstGeom prst="rect">
            <a:avLst/>
          </a:prstGeom>
        </p:spPr>
      </p:pic>
      <p:sp>
        <p:nvSpPr>
          <p:cNvPr id="4" name="Title 3" hidden="1"/>
          <p:cNvSpPr>
            <a:spLocks noGrp="1"/>
          </p:cNvSpPr>
          <p:nvPr>
            <p:ph type="ctrTitle"/>
          </p:nvPr>
        </p:nvSpPr>
        <p:spPr/>
        <p:txBody>
          <a:bodyPr/>
          <a:lstStyle/>
          <a:p>
            <a:r>
              <a:rPr lang="en-IE" dirty="0" err="1"/>
              <a:t>Aslında</a:t>
            </a:r>
            <a:r>
              <a:rPr lang="en-IE" dirty="0"/>
              <a:t> </a:t>
            </a:r>
            <a:r>
              <a:rPr lang="en-IE" dirty="0" err="1"/>
              <a:t>bu</a:t>
            </a:r>
            <a:endParaRPr lang="en-IE" dirty="0"/>
          </a:p>
        </p:txBody>
      </p:sp>
      <p:sp>
        <p:nvSpPr>
          <p:cNvPr id="5" name="Subtitle 4" hidden="1"/>
          <p:cNvSpPr>
            <a:spLocks noGrp="1"/>
          </p:cNvSpPr>
          <p:nvPr>
            <p:ph type="subTitle" idx="1"/>
          </p:nvPr>
        </p:nvSpPr>
        <p:spPr/>
        <p:txBody>
          <a:bodyPr/>
          <a:lstStyle/>
          <a:p>
            <a:endParaRPr lang="en-IE"/>
          </a:p>
        </p:txBody>
      </p:sp>
      <p:sp>
        <p:nvSpPr>
          <p:cNvPr id="3" name="Slide Number Placeholder 2" hidden="1"/>
          <p:cNvSpPr>
            <a:spLocks noGrp="1"/>
          </p:cNvSpPr>
          <p:nvPr>
            <p:ph type="sldNum" sz="quarter" idx="12"/>
          </p:nvPr>
        </p:nvSpPr>
        <p:spPr/>
        <p:txBody>
          <a:bodyPr/>
          <a:lstStyle/>
          <a:p>
            <a:fld id="{697781E3-FF4B-EC42-A17F-8D66E4334D12}" type="slidenum">
              <a:rPr lang="en-US" smtClean="0"/>
              <a:pPr/>
              <a:t>9</a:t>
            </a:fld>
            <a:endParaRPr lang="tr-TR" dirty="0"/>
          </a:p>
        </p:txBody>
      </p:sp>
    </p:spTree>
    <p:extLst>
      <p:ext uri="{BB962C8B-B14F-4D97-AF65-F5344CB8AC3E}">
        <p14:creationId xmlns:p14="http://schemas.microsoft.com/office/powerpoint/2010/main" val="1580635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2790</Words>
  <Application>Microsoft Office PowerPoint</Application>
  <PresentationFormat>On-screen Show (16:10)</PresentationFormat>
  <Paragraphs>503</Paragraphs>
  <Slides>26</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Segoe Pro</vt:lpstr>
      <vt:lpstr>Segoe Pro Light</vt:lpstr>
      <vt:lpstr>Segoe UI Light</vt:lpstr>
      <vt:lpstr>Office Theme</vt:lpstr>
      <vt:lpstr>Hour of CodeTM hoş geldiniz.</vt:lpstr>
      <vt:lpstr>Hadi kod yazmaktan bahsedelim!</vt:lpstr>
      <vt:lpstr>“Kod yazmak” hakkında ne biliyorsunuz?</vt:lpstr>
      <vt:lpstr>Hour of Code™ video by Code.org </vt:lpstr>
      <vt:lpstr>Bu değil</vt:lpstr>
      <vt:lpstr>Bu da değil</vt:lpstr>
      <vt:lpstr>İşte bu!</vt:lpstr>
      <vt:lpstr>Şakaydı</vt:lpstr>
      <vt:lpstr>Aslında bu</vt:lpstr>
      <vt:lpstr>Ve bu</vt:lpstr>
      <vt:lpstr>Kod yazmak</vt:lpstr>
      <vt:lpstr>Sorun çözmektir</vt:lpstr>
      <vt:lpstr>Yaratıcılıktır</vt:lpstr>
      <vt:lpstr>İşbirliğidir</vt:lpstr>
      <vt:lpstr>Ne yapmayı seversiniz?</vt:lpstr>
      <vt:lpstr>İlgi alanlarınızı hayata geçirin</vt:lpstr>
      <vt:lpstr>Öğrendiklerinizi uygulayın</vt:lpstr>
      <vt:lpstr>İşte böyle gerçekleşecek</vt:lpstr>
      <vt:lpstr>How it goes down </vt:lpstr>
      <vt:lpstr>PowerPoint Presentation</vt:lpstr>
      <vt:lpstr>Toparlama</vt:lpstr>
      <vt:lpstr>Şimdi kod yazmak hakkında ne düşünüyorsunuz?</vt:lpstr>
      <vt:lpstr>Ne oluşturmak istersiniz?</vt:lpstr>
      <vt:lpstr>Sonraki adımlar</vt:lpstr>
      <vt:lpstr>Katıldığınız için teşekkür ederiz!</vt:lpstr>
      <vt:lpstr>Welcome to Hour of Code™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2015-11-22T10:38:12Z</dcterms:created>
  <dcterms:modified xsi:type="dcterms:W3CDTF">2017-11-02T07:31:37Z</dcterms:modified>
</cp:coreProperties>
</file>